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321" r:id="rId3"/>
    <p:sldId id="328" r:id="rId4"/>
    <p:sldId id="362" r:id="rId5"/>
    <p:sldId id="325" r:id="rId6"/>
    <p:sldId id="260" r:id="rId7"/>
    <p:sldId id="350" r:id="rId8"/>
    <p:sldId id="376" r:id="rId9"/>
    <p:sldId id="329" r:id="rId10"/>
    <p:sldId id="298" r:id="rId11"/>
    <p:sldId id="293" r:id="rId12"/>
    <p:sldId id="336" r:id="rId13"/>
    <p:sldId id="346" r:id="rId14"/>
    <p:sldId id="297" r:id="rId15"/>
    <p:sldId id="279" r:id="rId16"/>
    <p:sldId id="330" r:id="rId17"/>
    <p:sldId id="276" r:id="rId18"/>
    <p:sldId id="384" r:id="rId19"/>
    <p:sldId id="382" r:id="rId20"/>
    <p:sldId id="379" r:id="rId21"/>
    <p:sldId id="380" r:id="rId22"/>
    <p:sldId id="389" r:id="rId23"/>
    <p:sldId id="383" r:id="rId24"/>
    <p:sldId id="385" r:id="rId25"/>
    <p:sldId id="355" r:id="rId26"/>
    <p:sldId id="348" r:id="rId27"/>
    <p:sldId id="316" r:id="rId28"/>
    <p:sldId id="335" r:id="rId29"/>
    <p:sldId id="357" r:id="rId30"/>
    <p:sldId id="338" r:id="rId31"/>
    <p:sldId id="359" r:id="rId32"/>
    <p:sldId id="337" r:id="rId33"/>
    <p:sldId id="347" r:id="rId34"/>
    <p:sldId id="322" r:id="rId35"/>
    <p:sldId id="332" r:id="rId36"/>
    <p:sldId id="377" r:id="rId37"/>
    <p:sldId id="326" r:id="rId38"/>
    <p:sldId id="363" r:id="rId39"/>
    <p:sldId id="311" r:id="rId40"/>
    <p:sldId id="306" r:id="rId41"/>
    <p:sldId id="364" r:id="rId42"/>
    <p:sldId id="371" r:id="rId43"/>
    <p:sldId id="373" r:id="rId44"/>
    <p:sldId id="374" r:id="rId45"/>
    <p:sldId id="315" r:id="rId46"/>
    <p:sldId id="323" r:id="rId47"/>
    <p:sldId id="360" r:id="rId48"/>
    <p:sldId id="333" r:id="rId49"/>
    <p:sldId id="386" r:id="rId50"/>
    <p:sldId id="387" r:id="rId51"/>
    <p:sldId id="375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rgbClr val="FFFFFF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rgbClr val="FFFFFF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rgbClr val="FFFFFF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rgbClr val="FFFFFF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rgbClr val="FFFFFF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rgbClr val="FFFFFF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rgbClr val="FFFFFF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rgbClr val="FFFFFF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rgbClr val="FFFFFF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2787"/>
    <p:restoredTop sz="90588" autoAdjust="0"/>
  </p:normalViewPr>
  <p:slideViewPr>
    <p:cSldViewPr>
      <p:cViewPr varScale="1">
        <p:scale>
          <a:sx n="70" d="100"/>
          <a:sy n="70" d="100"/>
        </p:scale>
        <p:origin x="-8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4F1C067-C17A-488A-B819-187FB2E86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C52C4-C3B5-4DD9-B725-CAC8D4348E6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042A3-0131-4E47-84C6-B81BAEB4BEB0}" type="slidenum">
              <a:rPr lang="es-MX" smtClean="0"/>
              <a:pPr/>
              <a:t>31</a:t>
            </a:fld>
            <a:endParaRPr 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Arial" charset="0"/>
              </a:rPr>
              <a:t>If severe, a child may need surgery, hospitalization, or can die!</a:t>
            </a:r>
          </a:p>
          <a:p>
            <a:pPr lvl="1">
              <a:lnSpc>
                <a:spcPct val="80000"/>
              </a:lnSpc>
              <a:buClr>
                <a:schemeClr val="hlink"/>
              </a:buClr>
              <a:buSzPct val="75000"/>
              <a:buFont typeface="Arial" charset="0"/>
              <a:buChar char="•"/>
            </a:pPr>
            <a:endParaRPr lang="en-US" sz="2800" dirty="0" smtClean="0">
              <a:solidFill>
                <a:schemeClr val="bg2">
                  <a:lumMod val="20000"/>
                  <a:lumOff val="80000"/>
                </a:schemeClr>
              </a:solidFill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Arial" charset="0"/>
              </a:rPr>
              <a:t>   If sick, children miss school, and even if they can go, they  can’t focus because their mouth </a:t>
            </a:r>
            <a:r>
              <a:rPr lang="en-US" sz="2800" dirty="0" smtClean="0">
                <a:latin typeface="Calibri" pitchFamily="34" charset="0"/>
                <a:cs typeface="Arial" charset="0"/>
              </a:rPr>
              <a:t>HURTS so much.</a:t>
            </a: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endParaRPr lang="en-US" sz="2800" dirty="0" smtClean="0">
              <a:solidFill>
                <a:schemeClr val="bg2">
                  <a:lumMod val="20000"/>
                  <a:lumOff val="80000"/>
                </a:schemeClr>
              </a:solidFill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Arial" charset="0"/>
              </a:rPr>
              <a:t>   Severe cavities cause speech and eating dysfunction.</a:t>
            </a: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endParaRPr lang="en-US" sz="2800" dirty="0" smtClean="0">
              <a:solidFill>
                <a:schemeClr val="bg2">
                  <a:lumMod val="20000"/>
                  <a:lumOff val="80000"/>
                </a:schemeClr>
              </a:solidFill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Arial" charset="0"/>
              </a:rPr>
              <a:t>If children don’t eat well, they don’t grow normally.</a:t>
            </a: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Arial" charset="0"/>
              </a:rPr>
              <a:t>   They cause infection and pain.</a:t>
            </a:r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Son blancos,</a:t>
            </a:r>
            <a:r>
              <a:rPr lang="es-MX" baseline="0" dirty="0" smtClean="0"/>
              <a:t> sin </a:t>
            </a:r>
            <a:r>
              <a:rPr lang="es-MX" baseline="0" dirty="0" err="1" smtClean="0"/>
              <a:t>oyos</a:t>
            </a:r>
            <a:r>
              <a:rPr lang="es-MX" baseline="0" dirty="0" smtClean="0"/>
              <a:t> o partes negros. Las </a:t>
            </a:r>
            <a:r>
              <a:rPr lang="es-MX" baseline="0" dirty="0" err="1" smtClean="0"/>
              <a:t>encias</a:t>
            </a:r>
            <a:r>
              <a:rPr lang="es-MX" baseline="0" dirty="0" smtClean="0"/>
              <a:t> son rosa y sanos, sin inflamación rojo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042A3-0131-4E47-84C6-B81BAEB4BEB0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B5AD7-7992-452A-B4D6-23609AF8270B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47B430-876F-41EA-8B1D-1E2882C93F8B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 err="1" smtClean="0"/>
              <a:t>Kids</a:t>
            </a:r>
            <a:r>
              <a:rPr lang="es-MX" sz="1200" dirty="0" smtClean="0"/>
              <a:t> </a:t>
            </a:r>
            <a:r>
              <a:rPr lang="es-MX" sz="1200" dirty="0" err="1" smtClean="0"/>
              <a:t>go</a:t>
            </a:r>
            <a:r>
              <a:rPr lang="es-MX" sz="1200" dirty="0" smtClean="0"/>
              <a:t> to </a:t>
            </a:r>
            <a:r>
              <a:rPr lang="es-MX" sz="1200" dirty="0" err="1" smtClean="0"/>
              <a:t>school</a:t>
            </a:r>
            <a:r>
              <a:rPr lang="es-MX" sz="1200" dirty="0" smtClean="0"/>
              <a:t> </a:t>
            </a:r>
            <a:r>
              <a:rPr lang="es-MX" sz="1200" dirty="0" err="1" smtClean="0"/>
              <a:t>half</a:t>
            </a:r>
            <a:r>
              <a:rPr lang="es-MX" sz="1200" dirty="0" smtClean="0"/>
              <a:t> a </a:t>
            </a:r>
            <a:r>
              <a:rPr lang="es-MX" sz="1200" dirty="0" err="1" smtClean="0"/>
              <a:t>day</a:t>
            </a:r>
            <a:r>
              <a:rPr lang="es-MX" sz="1200" dirty="0" smtClean="0"/>
              <a:t> </a:t>
            </a:r>
            <a:r>
              <a:rPr lang="es-MX" sz="1200" dirty="0" err="1" smtClean="0"/>
              <a:t>from</a:t>
            </a:r>
            <a:r>
              <a:rPr lang="es-MX" sz="1200" dirty="0" smtClean="0"/>
              <a:t> Kindergarten to 6th grade, </a:t>
            </a:r>
            <a:r>
              <a:rPr lang="es-MX" sz="1200" dirty="0" err="1" smtClean="0"/>
              <a:t>then</a:t>
            </a:r>
            <a:r>
              <a:rPr lang="es-MX" sz="1200" dirty="0" smtClean="0"/>
              <a:t> </a:t>
            </a:r>
            <a:r>
              <a:rPr lang="es-MX" sz="1200" dirty="0" err="1" smtClean="0"/>
              <a:t>they</a:t>
            </a:r>
            <a:r>
              <a:rPr lang="es-MX" sz="1200" dirty="0" smtClean="0"/>
              <a:t> </a:t>
            </a:r>
            <a:r>
              <a:rPr lang="es-MX" sz="1200" dirty="0" err="1" smtClean="0"/>
              <a:t>play</a:t>
            </a:r>
            <a:r>
              <a:rPr lang="es-MX" sz="1200" dirty="0" smtClean="0"/>
              <a:t> </a:t>
            </a:r>
            <a:r>
              <a:rPr lang="es-MX" sz="1200" dirty="0" err="1" smtClean="0"/>
              <a:t>or</a:t>
            </a:r>
            <a:r>
              <a:rPr lang="es-MX" sz="1200" dirty="0" smtClean="0"/>
              <a:t> </a:t>
            </a:r>
            <a:r>
              <a:rPr lang="es-MX" sz="1200" dirty="0" err="1" smtClean="0"/>
              <a:t>help</a:t>
            </a:r>
            <a:r>
              <a:rPr lang="es-MX" sz="1200" dirty="0" smtClean="0"/>
              <a:t> </a:t>
            </a:r>
            <a:r>
              <a:rPr lang="es-MX" sz="1200" dirty="0" err="1" smtClean="0"/>
              <a:t>their</a:t>
            </a:r>
            <a:r>
              <a:rPr lang="es-MX" sz="1200" dirty="0" smtClean="0"/>
              <a:t> </a:t>
            </a:r>
            <a:r>
              <a:rPr lang="es-MX" sz="1200" dirty="0" err="1" smtClean="0"/>
              <a:t>parents</a:t>
            </a:r>
            <a:r>
              <a:rPr lang="es-MX" sz="1200" dirty="0" smtClean="0"/>
              <a:t> </a:t>
            </a:r>
            <a:r>
              <a:rPr lang="es-MX" sz="1200" dirty="0" err="1" smtClean="0"/>
              <a:t>watch</a:t>
            </a:r>
            <a:r>
              <a:rPr lang="es-MX" sz="1200" dirty="0" smtClean="0"/>
              <a:t> </a:t>
            </a:r>
            <a:r>
              <a:rPr lang="es-MX" sz="1200" dirty="0" err="1" smtClean="0"/>
              <a:t>younger</a:t>
            </a:r>
            <a:r>
              <a:rPr lang="es-MX" sz="1200" dirty="0" smtClean="0"/>
              <a:t> </a:t>
            </a:r>
            <a:r>
              <a:rPr lang="es-MX" sz="1200" dirty="0" err="1" smtClean="0"/>
              <a:t>kids</a:t>
            </a:r>
            <a:r>
              <a:rPr lang="es-MX" sz="1200" dirty="0" smtClean="0"/>
              <a:t>, de-</a:t>
            </a:r>
            <a:r>
              <a:rPr lang="es-MX" sz="1200" dirty="0" err="1" smtClean="0"/>
              <a:t>hull</a:t>
            </a:r>
            <a:r>
              <a:rPr lang="es-MX" sz="1200" dirty="0" smtClean="0"/>
              <a:t> rice. </a:t>
            </a:r>
            <a:r>
              <a:rPr lang="es-MX" sz="1200" dirty="0" err="1" smtClean="0"/>
              <a:t>Older</a:t>
            </a:r>
            <a:r>
              <a:rPr lang="es-MX" sz="1200" dirty="0" smtClean="0"/>
              <a:t> </a:t>
            </a:r>
            <a:r>
              <a:rPr lang="es-MX" sz="1200" dirty="0" err="1" smtClean="0"/>
              <a:t>kids</a:t>
            </a:r>
            <a:r>
              <a:rPr lang="es-MX" sz="1200" dirty="0" smtClean="0"/>
              <a:t> </a:t>
            </a:r>
            <a:r>
              <a:rPr lang="es-MX" sz="1200" dirty="0" err="1" smtClean="0"/>
              <a:t>help</a:t>
            </a:r>
            <a:r>
              <a:rPr lang="es-MX" sz="1200" dirty="0" smtClean="0"/>
              <a:t> </a:t>
            </a:r>
            <a:r>
              <a:rPr lang="es-MX" sz="1200" dirty="0" err="1" smtClean="0"/>
              <a:t>by</a:t>
            </a:r>
            <a:r>
              <a:rPr lang="es-MX" sz="1200" dirty="0" smtClean="0"/>
              <a:t> </a:t>
            </a:r>
            <a:r>
              <a:rPr lang="es-MX" sz="1200" dirty="0" err="1" smtClean="0"/>
              <a:t>gathering</a:t>
            </a:r>
            <a:r>
              <a:rPr lang="es-MX" sz="1200" dirty="0" smtClean="0"/>
              <a:t> </a:t>
            </a:r>
            <a:r>
              <a:rPr lang="es-MX" sz="1200" dirty="0" err="1" smtClean="0"/>
              <a:t>food</a:t>
            </a:r>
            <a:r>
              <a:rPr lang="es-MX" sz="1200" dirty="0" smtClean="0"/>
              <a:t> </a:t>
            </a:r>
            <a:r>
              <a:rPr lang="es-MX" sz="1200" dirty="0" err="1" smtClean="0"/>
              <a:t>from</a:t>
            </a:r>
            <a:r>
              <a:rPr lang="es-MX" sz="1200" dirty="0" smtClean="0"/>
              <a:t> </a:t>
            </a:r>
            <a:r>
              <a:rPr lang="es-MX" sz="1200" dirty="0" err="1" smtClean="0"/>
              <a:t>the</a:t>
            </a:r>
            <a:r>
              <a:rPr lang="es-MX" sz="1200" dirty="0" smtClean="0"/>
              <a:t> </a:t>
            </a:r>
            <a:r>
              <a:rPr lang="es-MX" sz="1200" dirty="0" err="1" smtClean="0"/>
              <a:t>jungle</a:t>
            </a:r>
            <a:r>
              <a:rPr lang="es-MX" sz="1200" dirty="0" smtClean="0"/>
              <a:t>, </a:t>
            </a:r>
            <a:r>
              <a:rPr lang="es-MX" sz="1200" dirty="0" err="1" smtClean="0"/>
              <a:t>mostly</a:t>
            </a:r>
            <a:r>
              <a:rPr lang="es-MX" sz="1200" dirty="0" smtClean="0"/>
              <a:t> </a:t>
            </a:r>
            <a:r>
              <a:rPr lang="es-MX" sz="1200" dirty="0" err="1" smtClean="0"/>
              <a:t>digging</a:t>
            </a:r>
            <a:r>
              <a:rPr lang="es-MX" sz="1200" dirty="0" smtClean="0"/>
              <a:t> </a:t>
            </a:r>
            <a:r>
              <a:rPr lang="es-MX" sz="1200" dirty="0" err="1" smtClean="0"/>
              <a:t>yucca</a:t>
            </a:r>
            <a:r>
              <a:rPr lang="es-MX" sz="1200" dirty="0" smtClean="0"/>
              <a:t> </a:t>
            </a:r>
            <a:r>
              <a:rPr lang="es-MX" sz="1200" dirty="0" err="1" smtClean="0"/>
              <a:t>or</a:t>
            </a:r>
            <a:r>
              <a:rPr lang="es-MX" sz="1200" dirty="0" smtClean="0"/>
              <a:t> </a:t>
            </a:r>
            <a:r>
              <a:rPr lang="es-MX" sz="1200" dirty="0" err="1" smtClean="0"/>
              <a:t>picking</a:t>
            </a:r>
            <a:r>
              <a:rPr lang="es-MX" sz="1200" dirty="0" smtClean="0"/>
              <a:t> bananas and </a:t>
            </a:r>
            <a:r>
              <a:rPr lang="es-MX" sz="1200" dirty="0" err="1" smtClean="0"/>
              <a:t>coconuts</a:t>
            </a:r>
            <a:r>
              <a:rPr lang="es-MX" sz="1200" dirty="0" smtClean="0"/>
              <a:t>. </a:t>
            </a:r>
            <a:r>
              <a:rPr lang="es-MX" sz="1200" dirty="0" err="1" smtClean="0"/>
              <a:t>Some</a:t>
            </a:r>
            <a:r>
              <a:rPr lang="es-MX" sz="1200" baseline="0" dirty="0" smtClean="0"/>
              <a:t> </a:t>
            </a:r>
            <a:r>
              <a:rPr lang="es-MX" sz="1200" baseline="0" dirty="0" err="1" smtClean="0"/>
              <a:t>older</a:t>
            </a:r>
            <a:r>
              <a:rPr lang="es-MX" sz="1200" baseline="0" dirty="0" smtClean="0"/>
              <a:t> </a:t>
            </a:r>
            <a:r>
              <a:rPr lang="es-MX" sz="1200" baseline="0" dirty="0" err="1" smtClean="0"/>
              <a:t>kids</a:t>
            </a:r>
            <a:r>
              <a:rPr lang="es-MX" sz="1200" baseline="0" dirty="0" smtClean="0"/>
              <a:t> </a:t>
            </a:r>
            <a:r>
              <a:rPr lang="es-MX" sz="1200" baseline="0" dirty="0" err="1" smtClean="0"/>
              <a:t>get</a:t>
            </a:r>
            <a:r>
              <a:rPr lang="es-MX" sz="1200" baseline="0" dirty="0" smtClean="0"/>
              <a:t> to </a:t>
            </a:r>
            <a:r>
              <a:rPr lang="es-MX" sz="1200" baseline="0" dirty="0" err="1" smtClean="0"/>
              <a:t>go</a:t>
            </a:r>
            <a:r>
              <a:rPr lang="es-MX" sz="1200" baseline="0" dirty="0" smtClean="0"/>
              <a:t> to </a:t>
            </a:r>
            <a:r>
              <a:rPr lang="es-MX" sz="1200" baseline="0" dirty="0" err="1" smtClean="0"/>
              <a:t>high</a:t>
            </a:r>
            <a:r>
              <a:rPr lang="es-MX" sz="1200" baseline="0" dirty="0" smtClean="0"/>
              <a:t> </a:t>
            </a:r>
            <a:r>
              <a:rPr lang="es-MX" sz="1200" baseline="0" dirty="0" err="1" smtClean="0"/>
              <a:t>school</a:t>
            </a:r>
            <a:r>
              <a:rPr lang="es-MX" sz="1200" baseline="0" dirty="0" smtClean="0"/>
              <a:t>, </a:t>
            </a:r>
            <a:r>
              <a:rPr lang="es-MX" sz="1200" baseline="0" dirty="0" err="1" smtClean="0"/>
              <a:t>but</a:t>
            </a:r>
            <a:r>
              <a:rPr lang="es-MX" sz="1200" baseline="0" dirty="0" smtClean="0"/>
              <a:t> </a:t>
            </a:r>
            <a:r>
              <a:rPr lang="es-MX" sz="1200" baseline="0" dirty="0" err="1" smtClean="0"/>
              <a:t>most</a:t>
            </a:r>
            <a:r>
              <a:rPr lang="es-MX" sz="1200" baseline="0" dirty="0" smtClean="0"/>
              <a:t> </a:t>
            </a:r>
            <a:r>
              <a:rPr lang="es-MX" sz="1200" baseline="0" dirty="0" err="1" smtClean="0"/>
              <a:t>finish</a:t>
            </a:r>
            <a:r>
              <a:rPr lang="es-MX" sz="1200" baseline="0" dirty="0" smtClean="0"/>
              <a:t> </a:t>
            </a:r>
            <a:r>
              <a:rPr lang="es-MX" sz="1200" baseline="0" dirty="0" err="1" smtClean="0"/>
              <a:t>school</a:t>
            </a:r>
            <a:r>
              <a:rPr lang="es-MX" sz="1200" baseline="0" dirty="0" smtClean="0"/>
              <a:t> </a:t>
            </a:r>
            <a:r>
              <a:rPr lang="es-MX" sz="1200" baseline="0" dirty="0" err="1" smtClean="0"/>
              <a:t>by</a:t>
            </a:r>
            <a:r>
              <a:rPr lang="es-MX" sz="1200" baseline="0" dirty="0" smtClean="0"/>
              <a:t> 6th grade, </a:t>
            </a:r>
            <a:r>
              <a:rPr lang="es-MX" sz="1200" baseline="0" dirty="0" err="1" smtClean="0"/>
              <a:t>then</a:t>
            </a:r>
            <a:r>
              <a:rPr lang="es-MX" sz="1200" baseline="0" dirty="0" smtClean="0"/>
              <a:t> </a:t>
            </a:r>
            <a:r>
              <a:rPr lang="es-MX" sz="1200" baseline="0" dirty="0" err="1" smtClean="0"/>
              <a:t>start</a:t>
            </a:r>
            <a:r>
              <a:rPr lang="es-MX" sz="1200" baseline="0" dirty="0" smtClean="0"/>
              <a:t> </a:t>
            </a:r>
            <a:r>
              <a:rPr lang="es-MX" sz="1200" baseline="0" dirty="0" err="1" smtClean="0"/>
              <a:t>working</a:t>
            </a:r>
            <a:r>
              <a:rPr lang="es-MX" sz="1200" baseline="0" dirty="0" smtClean="0"/>
              <a:t> .</a:t>
            </a:r>
            <a:endParaRPr lang="es-MX" sz="1200" dirty="0" smtClean="0"/>
          </a:p>
          <a:p>
            <a:pPr eaLnBrk="1" hangingPunct="1"/>
            <a:endParaRPr lang="es-MX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1200" b="0" dirty="0" err="1" smtClean="0">
                <a:solidFill>
                  <a:srgbClr val="FFFFFF"/>
                </a:solidFill>
              </a:rPr>
              <a:t>If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you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get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hurt</a:t>
            </a:r>
            <a:r>
              <a:rPr lang="es-MX" sz="1200" b="0" dirty="0" smtClean="0">
                <a:solidFill>
                  <a:srgbClr val="FFFFFF"/>
                </a:solidFill>
              </a:rPr>
              <a:t>, </a:t>
            </a:r>
            <a:r>
              <a:rPr lang="es-MX" sz="1200" b="0" dirty="0" err="1" smtClean="0">
                <a:solidFill>
                  <a:srgbClr val="FFFFFF"/>
                </a:solidFill>
              </a:rPr>
              <a:t>you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may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not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be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able</a:t>
            </a:r>
            <a:r>
              <a:rPr lang="es-MX" sz="1200" b="0" dirty="0" smtClean="0">
                <a:solidFill>
                  <a:srgbClr val="FFFFFF"/>
                </a:solidFill>
              </a:rPr>
              <a:t> to </a:t>
            </a:r>
            <a:r>
              <a:rPr lang="es-MX" sz="1200" b="0" dirty="0" err="1" smtClean="0">
                <a:solidFill>
                  <a:srgbClr val="FFFFFF"/>
                </a:solidFill>
              </a:rPr>
              <a:t>go</a:t>
            </a:r>
            <a:r>
              <a:rPr lang="es-MX" sz="1200" b="0" dirty="0" smtClean="0">
                <a:solidFill>
                  <a:srgbClr val="FFFFFF"/>
                </a:solidFill>
              </a:rPr>
              <a:t> to </a:t>
            </a:r>
            <a:r>
              <a:rPr lang="es-MX" sz="1200" b="0" dirty="0" err="1" smtClean="0">
                <a:solidFill>
                  <a:srgbClr val="FFFFFF"/>
                </a:solidFill>
              </a:rPr>
              <a:t>the</a:t>
            </a:r>
            <a:r>
              <a:rPr lang="es-MX" sz="1200" b="0" dirty="0" smtClean="0">
                <a:solidFill>
                  <a:srgbClr val="FFFFFF"/>
                </a:solidFill>
              </a:rPr>
              <a:t> doctor, and </a:t>
            </a:r>
            <a:r>
              <a:rPr lang="es-MX" sz="1200" b="0" dirty="0" err="1" smtClean="0">
                <a:solidFill>
                  <a:srgbClr val="FFFFFF"/>
                </a:solidFill>
              </a:rPr>
              <a:t>even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if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you</a:t>
            </a:r>
            <a:r>
              <a:rPr lang="es-MX" sz="1200" b="0" dirty="0" smtClean="0">
                <a:solidFill>
                  <a:srgbClr val="FFFFFF"/>
                </a:solidFill>
              </a:rPr>
              <a:t> can, </a:t>
            </a:r>
            <a:r>
              <a:rPr lang="es-MX" sz="1200" b="0" dirty="0" err="1" smtClean="0">
                <a:solidFill>
                  <a:srgbClr val="FFFFFF"/>
                </a:solidFill>
              </a:rPr>
              <a:t>the</a:t>
            </a:r>
            <a:r>
              <a:rPr lang="es-MX" sz="1200" b="0" dirty="0" smtClean="0">
                <a:solidFill>
                  <a:srgbClr val="FFFFFF"/>
                </a:solidFill>
              </a:rPr>
              <a:t> doctor </a:t>
            </a:r>
            <a:r>
              <a:rPr lang="es-MX" sz="1200" b="0" dirty="0" err="1" smtClean="0">
                <a:solidFill>
                  <a:srgbClr val="FFFFFF"/>
                </a:solidFill>
              </a:rPr>
              <a:t>may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not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have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the</a:t>
            </a:r>
            <a:r>
              <a:rPr lang="es-MX" sz="1200" b="0" dirty="0" smtClean="0">
                <a:solidFill>
                  <a:srgbClr val="FFFFFF"/>
                </a:solidFill>
              </a:rPr>
              <a:t> medicine </a:t>
            </a:r>
            <a:r>
              <a:rPr lang="es-MX" sz="1200" b="0" dirty="0" err="1" smtClean="0">
                <a:solidFill>
                  <a:srgbClr val="FFFFFF"/>
                </a:solidFill>
              </a:rPr>
              <a:t>you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need</a:t>
            </a:r>
            <a:r>
              <a:rPr lang="es-MX" sz="1200" b="0" dirty="0" smtClean="0">
                <a:solidFill>
                  <a:srgbClr val="FFFFFF"/>
                </a:solidFill>
              </a:rPr>
              <a:t> to </a:t>
            </a:r>
            <a:r>
              <a:rPr lang="es-MX" sz="1200" b="0" dirty="0" err="1" smtClean="0">
                <a:solidFill>
                  <a:srgbClr val="FFFFFF"/>
                </a:solidFill>
              </a:rPr>
              <a:t>make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you</a:t>
            </a:r>
            <a:r>
              <a:rPr lang="es-MX" sz="1200" b="0" dirty="0" smtClean="0">
                <a:solidFill>
                  <a:srgbClr val="FFFFFF"/>
                </a:solidFill>
              </a:rPr>
              <a:t> </a:t>
            </a:r>
            <a:r>
              <a:rPr lang="es-MX" sz="1200" b="0" dirty="0" err="1" smtClean="0">
                <a:solidFill>
                  <a:srgbClr val="FFFFFF"/>
                </a:solidFill>
              </a:rPr>
              <a:t>better</a:t>
            </a:r>
            <a:r>
              <a:rPr lang="es-MX" sz="1200" b="0" dirty="0" smtClean="0">
                <a:solidFill>
                  <a:srgbClr val="FFFFFF"/>
                </a:solidFill>
              </a:rPr>
              <a:t>.</a:t>
            </a:r>
            <a:r>
              <a:rPr lang="es-MX" sz="1200" b="0" dirty="0" smtClean="0"/>
              <a:t>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1C067-C17A-488A-B819-187FB2E86BD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2ADA2-B78E-4398-8A97-8CD710B23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D2B26-6B9F-4849-B591-7E4F8A13F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37D58-751E-4418-9697-75AA32853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DACE-41C9-468D-95CE-58F12DF2F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4E5C1-C458-47B4-B420-9FEBDEDFC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82B4F-7F31-4F9E-9188-031FEE53A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24C6-BAE2-4C41-99EA-94491C7BC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A8A7E-19CC-4F92-BE22-9611BC1A2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35A96-A6A3-492A-B885-F9E3B11C8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0216B-D601-4ABD-818E-125327919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30E4B-9771-4862-B00C-C2042227A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39E46-7865-407F-8C2C-DA3484FFC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77298CC-595E-484C-B451-8E4386ABC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6" descr="E:\Garth's photos\IMGP1011-1.jpg"/>
          <p:cNvPicPr>
            <a:picLocks noChangeAspect="1" noChangeArrowheads="1"/>
          </p:cNvPicPr>
          <p:nvPr/>
        </p:nvPicPr>
        <p:blipFill>
          <a:blip r:embed="rId3" cstate="print"/>
          <a:srcRect t="5952" r="1667"/>
          <a:stretch>
            <a:fillRect/>
          </a:stretch>
        </p:blipFill>
        <p:spPr bwMode="auto">
          <a:xfrm>
            <a:off x="381000" y="304800"/>
            <a:ext cx="4648200" cy="622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 bwMode="auto">
          <a:xfrm>
            <a:off x="5638800" y="304800"/>
            <a:ext cx="3276600" cy="60198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rPr>
              <a:t>Save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600" b="1" dirty="0" smtClean="0"/>
              <a:t>Their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rPr>
              <a:t>Smiles!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rPr>
              <a:t>A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rPr>
              <a:t> dental health outreach by Partners in Health.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Wood to cook dinner with, collected from the jungle. </a:t>
            </a:r>
            <a:endParaRPr lang="en-US" sz="3200" dirty="0"/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1267" name="Picture 3" descr="C:\Documents and Settings\Hanna\Desktop\pgs and wo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8001000" cy="57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Hanna\Desktop\Rotary lecture\Rotary slide show photos\NicaraguaJan 07a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0772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Cleaning </a:t>
            </a:r>
            <a:r>
              <a:rPr lang="en-US" dirty="0"/>
              <a:t>clothes</a:t>
            </a:r>
          </a:p>
          <a:p>
            <a:pPr algn="ctr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shing cloth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5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Another way to clean clothes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40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95"/>
            <a:ext cx="9144000" cy="6855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282714"/>
            <a:ext cx="363432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4000" dirty="0" err="1" smtClean="0"/>
              <a:t>Doing</a:t>
            </a:r>
            <a:r>
              <a:rPr lang="es-MX" sz="4000" dirty="0" smtClean="0"/>
              <a:t> </a:t>
            </a:r>
            <a:r>
              <a:rPr lang="es-MX" sz="4000" dirty="0" err="1" smtClean="0"/>
              <a:t>the</a:t>
            </a:r>
            <a:r>
              <a:rPr lang="es-MX" sz="4000" dirty="0" smtClean="0"/>
              <a:t> </a:t>
            </a:r>
            <a:r>
              <a:rPr lang="es-MX" sz="4000" dirty="0" err="1" smtClean="0"/>
              <a:t>dishes</a:t>
            </a:r>
            <a:endParaRPr lang="es-MX" sz="4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91440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smtClean="0"/>
              <a:t>Drying beans. </a:t>
            </a:r>
            <a:r>
              <a:rPr lang="en-US" sz="3200" dirty="0" smtClean="0"/>
              <a:t>First you prepare the earth, then you plant them, then you harvest them, then you dry them.</a:t>
            </a:r>
            <a:endParaRPr lang="en-US" sz="3200" dirty="0"/>
          </a:p>
        </p:txBody>
      </p:sp>
      <p:pic>
        <p:nvPicPr>
          <p:cNvPr id="10243" name="Picture 3" descr="C:\Documents and Settings\Hanna\Desktop\be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85784"/>
            <a:ext cx="7315200" cy="527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FF"/>
                </a:solidFill>
              </a:rPr>
              <a:t>A </a:t>
            </a:r>
            <a:r>
              <a:rPr lang="en-US" sz="3600" dirty="0" err="1" smtClean="0">
                <a:solidFill>
                  <a:srgbClr val="FFFFFF"/>
                </a:solidFill>
              </a:rPr>
              <a:t>Miskito</a:t>
            </a:r>
            <a:r>
              <a:rPr lang="en-US" sz="3600" dirty="0" smtClean="0">
                <a:solidFill>
                  <a:srgbClr val="FFFFFF"/>
                </a:solidFill>
              </a:rPr>
              <a:t> family with their hen and pig.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Outhouse (bathroom) in the background.</a:t>
            </a:r>
          </a:p>
        </p:txBody>
      </p:sp>
      <p:pic>
        <p:nvPicPr>
          <p:cNvPr id="34819" name="Picture 3" descr="C:\Documents and Settings\Hanna\Desktop\Rotary lecture\Rotary slide show photos\NicaraguaJan 07a 006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447800"/>
            <a:ext cx="7162800" cy="5257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ort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err="1" smtClean="0"/>
              <a:t>Most</a:t>
            </a:r>
            <a:r>
              <a:rPr lang="es-MX" dirty="0" smtClean="0"/>
              <a:t> </a:t>
            </a:r>
            <a:r>
              <a:rPr lang="es-MX" dirty="0" err="1" smtClean="0"/>
              <a:t>people</a:t>
            </a:r>
            <a:r>
              <a:rPr lang="es-MX" dirty="0" smtClean="0"/>
              <a:t> </a:t>
            </a:r>
            <a:r>
              <a:rPr lang="es-MX" dirty="0" err="1" smtClean="0"/>
              <a:t>don’t</a:t>
            </a:r>
            <a:r>
              <a:rPr lang="es-MX" dirty="0" smtClean="0"/>
              <a:t> </a:t>
            </a:r>
            <a:r>
              <a:rPr lang="es-MX" dirty="0" err="1" smtClean="0"/>
              <a:t>own</a:t>
            </a:r>
            <a:r>
              <a:rPr lang="es-MX" dirty="0" smtClean="0"/>
              <a:t> a car.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088559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dirty="0" err="1" smtClean="0"/>
              <a:t>Many</a:t>
            </a:r>
            <a:r>
              <a:rPr lang="es-MX" sz="4000" dirty="0" smtClean="0"/>
              <a:t> </a:t>
            </a:r>
            <a:r>
              <a:rPr lang="es-MX" sz="4000" dirty="0" err="1" smtClean="0"/>
              <a:t>don’t</a:t>
            </a:r>
            <a:r>
              <a:rPr lang="es-MX" sz="4000" dirty="0" smtClean="0"/>
              <a:t> </a:t>
            </a:r>
            <a:r>
              <a:rPr lang="es-MX" sz="4000" dirty="0" err="1" smtClean="0"/>
              <a:t>even</a:t>
            </a:r>
            <a:r>
              <a:rPr lang="es-MX" sz="4000" dirty="0" smtClean="0"/>
              <a:t> </a:t>
            </a:r>
            <a:r>
              <a:rPr lang="es-MX" sz="4000" dirty="0" err="1" smtClean="0"/>
              <a:t>own</a:t>
            </a:r>
            <a:r>
              <a:rPr lang="es-MX" sz="4000" dirty="0" smtClean="0"/>
              <a:t> </a:t>
            </a:r>
            <a:r>
              <a:rPr lang="es-MX" sz="4000" dirty="0" err="1" smtClean="0"/>
              <a:t>bicycles</a:t>
            </a:r>
            <a:r>
              <a:rPr lang="es-MX" dirty="0" smtClean="0"/>
              <a:t>.</a:t>
            </a:r>
            <a:endParaRPr lang="es-MX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20727.JPG"/>
          <p:cNvPicPr>
            <a:picLocks noChangeAspect="1"/>
          </p:cNvPicPr>
          <p:nvPr/>
        </p:nvPicPr>
        <p:blipFill>
          <a:blip r:embed="rId3" cstate="print"/>
          <a:srcRect l="5000" t="12000" r="7000" b="17333"/>
          <a:stretch>
            <a:fillRect/>
          </a:stretch>
        </p:blipFill>
        <p:spPr>
          <a:xfrm rot="5400000">
            <a:off x="-1104901" y="1409700"/>
            <a:ext cx="6705600" cy="4038600"/>
          </a:xfrm>
          <a:prstGeom prst="rect">
            <a:avLst/>
          </a:prstGeom>
        </p:spPr>
      </p:pic>
      <p:pic>
        <p:nvPicPr>
          <p:cNvPr id="5" name="Picture 4" descr="P1020735.JPG"/>
          <p:cNvPicPr>
            <a:picLocks noChangeAspect="1"/>
          </p:cNvPicPr>
          <p:nvPr/>
        </p:nvPicPr>
        <p:blipFill>
          <a:blip r:embed="rId4" cstate="print"/>
          <a:srcRect l="20834" t="28889" r="5833" b="11111"/>
          <a:stretch>
            <a:fillRect/>
          </a:stretch>
        </p:blipFill>
        <p:spPr>
          <a:xfrm rot="5400000">
            <a:off x="3429000" y="1371600"/>
            <a:ext cx="67056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970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 smtClean="0"/>
              <a:t>Grinding</a:t>
            </a:r>
            <a:r>
              <a:rPr lang="es-MX" sz="3200" dirty="0" smtClean="0"/>
              <a:t> rice to </a:t>
            </a:r>
            <a:r>
              <a:rPr lang="es-MX" sz="3200" dirty="0" err="1" smtClean="0"/>
              <a:t>remove</a:t>
            </a:r>
            <a:r>
              <a:rPr lang="es-MX" sz="3200" dirty="0" smtClean="0"/>
              <a:t> </a:t>
            </a:r>
            <a:r>
              <a:rPr lang="es-MX" sz="3200" dirty="0" err="1" smtClean="0"/>
              <a:t>the</a:t>
            </a:r>
            <a:r>
              <a:rPr lang="es-MX" sz="3200" dirty="0" smtClean="0"/>
              <a:t> </a:t>
            </a:r>
            <a:r>
              <a:rPr lang="es-MX" sz="3200" dirty="0" err="1" smtClean="0"/>
              <a:t>hulls</a:t>
            </a:r>
            <a:r>
              <a:rPr lang="es-MX" sz="3200" dirty="0" smtClean="0"/>
              <a:t> (</a:t>
            </a:r>
            <a:r>
              <a:rPr lang="es-MX" sz="3200" dirty="0" err="1" smtClean="0"/>
              <a:t>the</a:t>
            </a:r>
            <a:r>
              <a:rPr lang="es-MX" sz="3200" dirty="0" smtClean="0"/>
              <a:t> </a:t>
            </a:r>
            <a:r>
              <a:rPr lang="es-MX" sz="3200" dirty="0" err="1" smtClean="0"/>
              <a:t>outside</a:t>
            </a:r>
            <a:r>
              <a:rPr lang="es-MX" sz="3200" dirty="0" smtClean="0"/>
              <a:t>).</a:t>
            </a:r>
            <a:endParaRPr lang="es-MX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2288" y="6138862"/>
            <a:ext cx="5486400" cy="566738"/>
          </a:xfrm>
        </p:spPr>
        <p:txBody>
          <a:bodyPr/>
          <a:lstStyle/>
          <a:p>
            <a:r>
              <a:rPr lang="es-MX" sz="2800" dirty="0" err="1" smtClean="0">
                <a:solidFill>
                  <a:srgbClr val="FFFFFF"/>
                </a:solidFill>
              </a:rPr>
              <a:t>Separating</a:t>
            </a:r>
            <a:r>
              <a:rPr lang="es-MX" sz="2800" dirty="0" smtClean="0">
                <a:solidFill>
                  <a:srgbClr val="FFFFFF"/>
                </a:solidFill>
              </a:rPr>
              <a:t> </a:t>
            </a:r>
            <a:r>
              <a:rPr lang="es-MX" sz="2800" dirty="0" err="1" smtClean="0">
                <a:solidFill>
                  <a:srgbClr val="FFFFFF"/>
                </a:solidFill>
              </a:rPr>
              <a:t>the</a:t>
            </a:r>
            <a:r>
              <a:rPr lang="es-MX" sz="2800" dirty="0" smtClean="0">
                <a:solidFill>
                  <a:srgbClr val="FFFFFF"/>
                </a:solidFill>
              </a:rPr>
              <a:t> rice </a:t>
            </a:r>
            <a:r>
              <a:rPr lang="es-MX" sz="2800" dirty="0" err="1" smtClean="0">
                <a:solidFill>
                  <a:srgbClr val="FFFFFF"/>
                </a:solidFill>
              </a:rPr>
              <a:t>from</a:t>
            </a:r>
            <a:r>
              <a:rPr lang="es-MX" sz="2800" dirty="0" smtClean="0">
                <a:solidFill>
                  <a:srgbClr val="FFFFFF"/>
                </a:solidFill>
              </a:rPr>
              <a:t> </a:t>
            </a:r>
            <a:r>
              <a:rPr lang="es-MX" sz="2800" dirty="0" err="1" smtClean="0">
                <a:solidFill>
                  <a:srgbClr val="FFFFFF"/>
                </a:solidFill>
              </a:rPr>
              <a:t>the</a:t>
            </a:r>
            <a:r>
              <a:rPr lang="es-MX" sz="2800" dirty="0" smtClean="0">
                <a:solidFill>
                  <a:srgbClr val="FFFFFF"/>
                </a:solidFill>
              </a:rPr>
              <a:t> </a:t>
            </a:r>
            <a:r>
              <a:rPr lang="es-MX" sz="2800" dirty="0" err="1" smtClean="0">
                <a:solidFill>
                  <a:srgbClr val="FFFFFF"/>
                </a:solidFill>
              </a:rPr>
              <a:t>chaff</a:t>
            </a:r>
            <a:r>
              <a:rPr lang="es-MX" sz="2800" dirty="0" smtClean="0">
                <a:solidFill>
                  <a:srgbClr val="FFFFFF"/>
                </a:solidFill>
              </a:rPr>
              <a:t>.</a:t>
            </a:r>
            <a:endParaRPr lang="es-MX" sz="2800" dirty="0">
              <a:solidFill>
                <a:srgbClr val="FFFFFF"/>
              </a:solidFill>
            </a:endParaRPr>
          </a:p>
        </p:txBody>
      </p:sp>
      <p:pic>
        <p:nvPicPr>
          <p:cNvPr id="6" name="Picture Placeholder 5" descr="P10207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52400"/>
            <a:ext cx="7924800" cy="59436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Picture 2" descr="P10207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Chahna Ekstrom\Desktop\IMG_1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1431925" y="-822325"/>
            <a:ext cx="6305550" cy="8407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3400" y="457200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MX" dirty="0" smtClean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5783759"/>
            <a:ext cx="2469074" cy="76944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Bad Teeth</a:t>
            </a:r>
            <a:endParaRPr lang="es-MX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1100138"/>
          </a:xfrm>
        </p:spPr>
        <p:txBody>
          <a:bodyPr/>
          <a:lstStyle/>
          <a:p>
            <a:pPr algn="ctr"/>
            <a:r>
              <a:rPr lang="es-MX" sz="4400" b="0" dirty="0" err="1" smtClean="0">
                <a:solidFill>
                  <a:srgbClr val="FFFFFF"/>
                </a:solidFill>
              </a:rPr>
              <a:t>The</a:t>
            </a:r>
            <a:r>
              <a:rPr lang="es-MX" sz="4400" b="0" dirty="0" smtClean="0">
                <a:solidFill>
                  <a:srgbClr val="FFFFFF"/>
                </a:solidFill>
              </a:rPr>
              <a:t> Hospital</a:t>
            </a:r>
            <a:r>
              <a:rPr lang="es-MX" sz="4400" b="0" dirty="0" smtClean="0"/>
              <a:t>.</a:t>
            </a:r>
            <a:endParaRPr lang="es-MX" sz="4400" b="0" dirty="0"/>
          </a:p>
        </p:txBody>
      </p:sp>
      <p:pic>
        <p:nvPicPr>
          <p:cNvPr id="5" name="Picture Placeholder 4" descr="P102079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258366"/>
            <a:ext cx="6361112" cy="4770834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Nicaragua 20 0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533400"/>
            <a:ext cx="6019800" cy="45148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9144000" cy="1338262"/>
          </a:xfrm>
        </p:spPr>
        <p:txBody>
          <a:bodyPr/>
          <a:lstStyle/>
          <a:p>
            <a:r>
              <a:rPr lang="es-MX" sz="3600" dirty="0" err="1" smtClean="0">
                <a:solidFill>
                  <a:srgbClr val="FFFFFF"/>
                </a:solidFill>
              </a:rPr>
              <a:t>But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life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is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fun</a:t>
            </a:r>
            <a:r>
              <a:rPr lang="es-MX" sz="3600" dirty="0" smtClean="0">
                <a:solidFill>
                  <a:srgbClr val="FFFFFF"/>
                </a:solidFill>
              </a:rPr>
              <a:t>! </a:t>
            </a:r>
            <a:r>
              <a:rPr lang="es-MX" sz="3600" dirty="0" err="1" smtClean="0">
                <a:solidFill>
                  <a:srgbClr val="FFFFFF"/>
                </a:solidFill>
              </a:rPr>
              <a:t>There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is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lots</a:t>
            </a:r>
            <a:r>
              <a:rPr lang="es-MX" sz="3600" dirty="0" smtClean="0">
                <a:solidFill>
                  <a:srgbClr val="FFFFFF"/>
                </a:solidFill>
              </a:rPr>
              <a:t> of time to  </a:t>
            </a:r>
            <a:r>
              <a:rPr lang="es-MX" sz="3600" dirty="0" err="1" smtClean="0">
                <a:solidFill>
                  <a:srgbClr val="FFFFFF"/>
                </a:solidFill>
              </a:rPr>
              <a:t>hang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out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with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friends</a:t>
            </a:r>
            <a:r>
              <a:rPr lang="es-MX" sz="3600" dirty="0" smtClean="0">
                <a:solidFill>
                  <a:srgbClr val="FFFFFF"/>
                </a:solidFill>
              </a:rPr>
              <a:t> and </a:t>
            </a:r>
            <a:r>
              <a:rPr lang="es-MX" sz="3600" dirty="0" err="1" smtClean="0">
                <a:solidFill>
                  <a:srgbClr val="FFFFFF"/>
                </a:solidFill>
              </a:rPr>
              <a:t>family</a:t>
            </a:r>
            <a:r>
              <a:rPr lang="es-MX" sz="3600" dirty="0" smtClean="0">
                <a:solidFill>
                  <a:srgbClr val="FFFFFF"/>
                </a:solidFill>
              </a:rPr>
              <a:t>, and </a:t>
            </a:r>
            <a:r>
              <a:rPr lang="es-MX" sz="3600" dirty="0" err="1" smtClean="0">
                <a:solidFill>
                  <a:srgbClr val="FFFFFF"/>
                </a:solidFill>
              </a:rPr>
              <a:t>many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ways</a:t>
            </a:r>
            <a:r>
              <a:rPr lang="es-MX" sz="3600" dirty="0" smtClean="0">
                <a:solidFill>
                  <a:srgbClr val="FFFFFF"/>
                </a:solidFill>
              </a:rPr>
              <a:t> to </a:t>
            </a:r>
            <a:r>
              <a:rPr lang="es-MX" sz="3600" dirty="0" err="1" smtClean="0">
                <a:solidFill>
                  <a:srgbClr val="FFFFFF"/>
                </a:solidFill>
              </a:rPr>
              <a:t>play</a:t>
            </a:r>
            <a:r>
              <a:rPr lang="es-MX" sz="3600" dirty="0" smtClean="0">
                <a:solidFill>
                  <a:srgbClr val="FFFFFF"/>
                </a:solidFill>
              </a:rPr>
              <a:t>.</a:t>
            </a:r>
            <a:endParaRPr lang="es-MX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Picture Placeholder 4" descr="NicaraguaJan 07a 0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7" r="117"/>
          <a:stretch>
            <a:fillRect/>
          </a:stretch>
        </p:blipFill>
        <p:spPr>
          <a:xfrm>
            <a:off x="762000" y="990600"/>
            <a:ext cx="7620000" cy="5715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09538"/>
            <a:ext cx="9144000" cy="804862"/>
          </a:xfrm>
        </p:spPr>
        <p:txBody>
          <a:bodyPr/>
          <a:lstStyle/>
          <a:p>
            <a:pPr algn="ctr"/>
            <a:r>
              <a:rPr lang="es-MX" sz="3200" dirty="0" err="1" smtClean="0">
                <a:solidFill>
                  <a:srgbClr val="FFFFFF"/>
                </a:solidFill>
              </a:rPr>
              <a:t>Miskito</a:t>
            </a:r>
            <a:r>
              <a:rPr lang="es-MX" sz="3200" dirty="0" smtClean="0">
                <a:solidFill>
                  <a:srgbClr val="FFFFFF"/>
                </a:solidFill>
              </a:rPr>
              <a:t> </a:t>
            </a:r>
            <a:r>
              <a:rPr lang="es-MX" sz="3200" dirty="0" err="1" smtClean="0">
                <a:solidFill>
                  <a:srgbClr val="FFFFFF"/>
                </a:solidFill>
              </a:rPr>
              <a:t>girl</a:t>
            </a:r>
            <a:r>
              <a:rPr lang="es-MX" sz="3200" dirty="0" smtClean="0">
                <a:solidFill>
                  <a:srgbClr val="FFFFFF"/>
                </a:solidFill>
              </a:rPr>
              <a:t> </a:t>
            </a:r>
            <a:r>
              <a:rPr lang="es-MX" sz="3200" dirty="0" err="1" smtClean="0">
                <a:solidFill>
                  <a:srgbClr val="FFFFFF"/>
                </a:solidFill>
              </a:rPr>
              <a:t>with</a:t>
            </a:r>
            <a:r>
              <a:rPr lang="es-MX" sz="3200" dirty="0" smtClean="0">
                <a:solidFill>
                  <a:srgbClr val="FFFFFF"/>
                </a:solidFill>
              </a:rPr>
              <a:t> </a:t>
            </a:r>
            <a:r>
              <a:rPr lang="es-MX" sz="3200" dirty="0" err="1" smtClean="0">
                <a:solidFill>
                  <a:srgbClr val="FFFFFF"/>
                </a:solidFill>
              </a:rPr>
              <a:t>her</a:t>
            </a:r>
            <a:r>
              <a:rPr lang="es-MX" sz="3200" dirty="0" smtClean="0">
                <a:solidFill>
                  <a:srgbClr val="FFFFFF"/>
                </a:solidFill>
              </a:rPr>
              <a:t> </a:t>
            </a:r>
            <a:r>
              <a:rPr lang="es-MX" sz="3200" dirty="0" err="1" smtClean="0">
                <a:solidFill>
                  <a:srgbClr val="FFFFFF"/>
                </a:solidFill>
              </a:rPr>
              <a:t>toys</a:t>
            </a:r>
            <a:r>
              <a:rPr lang="es-MX" sz="3200" dirty="0" smtClean="0">
                <a:solidFill>
                  <a:srgbClr val="FFFFFF"/>
                </a:solidFill>
              </a:rPr>
              <a:t>. Look at </a:t>
            </a:r>
            <a:r>
              <a:rPr lang="es-MX" sz="3200" dirty="0" err="1" smtClean="0">
                <a:solidFill>
                  <a:srgbClr val="FFFFFF"/>
                </a:solidFill>
              </a:rPr>
              <a:t>her</a:t>
            </a:r>
            <a:r>
              <a:rPr lang="es-MX" sz="3200" dirty="0" smtClean="0">
                <a:solidFill>
                  <a:srgbClr val="FFFFFF"/>
                </a:solidFill>
              </a:rPr>
              <a:t> </a:t>
            </a:r>
            <a:r>
              <a:rPr lang="es-MX" sz="3200" dirty="0" err="1" smtClean="0">
                <a:solidFill>
                  <a:srgbClr val="FFFFFF"/>
                </a:solidFill>
              </a:rPr>
              <a:t>smile</a:t>
            </a:r>
            <a:r>
              <a:rPr lang="es-MX" sz="3200" dirty="0" smtClean="0">
                <a:solidFill>
                  <a:srgbClr val="FFFFFF"/>
                </a:solidFill>
              </a:rPr>
              <a:t>! </a:t>
            </a:r>
            <a:r>
              <a:rPr lang="es-MX" sz="3200" dirty="0" smtClean="0">
                <a:solidFill>
                  <a:srgbClr val="FFFFFF"/>
                </a:solidFill>
                <a:sym typeface="Wingdings" pitchFamily="2" charset="2"/>
              </a:rPr>
              <a:t></a:t>
            </a:r>
            <a:endParaRPr lang="es-MX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s-MX" sz="3600" dirty="0" smtClean="0">
                <a:solidFill>
                  <a:srgbClr val="FFFFFF"/>
                </a:solidFill>
              </a:rPr>
              <a:t/>
            </a:r>
            <a:br>
              <a:rPr lang="es-MX" sz="3600" dirty="0" smtClean="0">
                <a:solidFill>
                  <a:srgbClr val="FFFFFF"/>
                </a:solidFill>
              </a:rPr>
            </a:br>
            <a:r>
              <a:rPr lang="es-MX" sz="3800" dirty="0" err="1" smtClean="0">
                <a:solidFill>
                  <a:srgbClr val="FFFFFF"/>
                </a:solidFill>
              </a:rPr>
              <a:t>One</a:t>
            </a:r>
            <a:r>
              <a:rPr lang="es-MX" sz="3800" dirty="0" smtClean="0">
                <a:solidFill>
                  <a:srgbClr val="FFFFFF"/>
                </a:solidFill>
              </a:rPr>
              <a:t> of </a:t>
            </a:r>
            <a:r>
              <a:rPr lang="es-MX" sz="3800" dirty="0" err="1" smtClean="0">
                <a:solidFill>
                  <a:srgbClr val="FFFFFF"/>
                </a:solidFill>
              </a:rPr>
              <a:t>the</a:t>
            </a:r>
            <a:r>
              <a:rPr lang="es-MX" sz="3800" dirty="0" smtClean="0">
                <a:solidFill>
                  <a:srgbClr val="FFFFFF"/>
                </a:solidFill>
              </a:rPr>
              <a:t> </a:t>
            </a:r>
            <a:r>
              <a:rPr lang="es-MX" sz="3800" dirty="0" err="1" smtClean="0">
                <a:solidFill>
                  <a:srgbClr val="FFFFFF"/>
                </a:solidFill>
              </a:rPr>
              <a:t>most</a:t>
            </a:r>
            <a:r>
              <a:rPr lang="es-MX" sz="3800" dirty="0" smtClean="0">
                <a:solidFill>
                  <a:srgbClr val="FFFFFF"/>
                </a:solidFill>
              </a:rPr>
              <a:t> popular </a:t>
            </a:r>
            <a:r>
              <a:rPr lang="es-MX" sz="3800" dirty="0" err="1" smtClean="0">
                <a:solidFill>
                  <a:srgbClr val="FFFFFF"/>
                </a:solidFill>
              </a:rPr>
              <a:t>games</a:t>
            </a:r>
            <a:r>
              <a:rPr lang="es-MX" sz="3800" dirty="0" smtClean="0">
                <a:solidFill>
                  <a:srgbClr val="FFFFFF"/>
                </a:solidFill>
              </a:rPr>
              <a:t>: </a:t>
            </a:r>
            <a:r>
              <a:rPr lang="es-MX" sz="3600" dirty="0" smtClean="0">
                <a:solidFill>
                  <a:srgbClr val="FFFFFF"/>
                </a:solidFill>
              </a:rPr>
              <a:t/>
            </a:r>
            <a:br>
              <a:rPr lang="es-MX" sz="3600" dirty="0" smtClean="0">
                <a:solidFill>
                  <a:srgbClr val="FFFFFF"/>
                </a:solidFill>
              </a:rPr>
            </a:br>
            <a:r>
              <a:rPr lang="es-MX" sz="3600" dirty="0" err="1" smtClean="0">
                <a:solidFill>
                  <a:srgbClr val="FFFFFF"/>
                </a:solidFill>
              </a:rPr>
              <a:t>rolling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an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old</a:t>
            </a:r>
            <a:r>
              <a:rPr lang="es-MX" sz="3600" dirty="0" smtClean="0">
                <a:solidFill>
                  <a:srgbClr val="FFFFFF"/>
                </a:solidFill>
              </a:rPr>
              <a:t> </a:t>
            </a:r>
            <a:r>
              <a:rPr lang="es-MX" sz="3600" dirty="0" err="1" smtClean="0">
                <a:solidFill>
                  <a:srgbClr val="FFFFFF"/>
                </a:solidFill>
              </a:rPr>
              <a:t>bike</a:t>
            </a:r>
            <a:r>
              <a:rPr lang="es-MX" sz="3600" dirty="0" smtClean="0">
                <a:solidFill>
                  <a:srgbClr val="FFFFFF"/>
                </a:solidFill>
              </a:rPr>
              <a:t> tire </a:t>
            </a:r>
            <a:r>
              <a:rPr lang="es-MX" sz="3600" dirty="0" err="1" smtClean="0">
                <a:solidFill>
                  <a:srgbClr val="FFFFFF"/>
                </a:solidFill>
              </a:rPr>
              <a:t>with</a:t>
            </a:r>
            <a:r>
              <a:rPr lang="es-MX" sz="3600" dirty="0" smtClean="0">
                <a:solidFill>
                  <a:srgbClr val="FFFFFF"/>
                </a:solidFill>
              </a:rPr>
              <a:t> a </a:t>
            </a:r>
            <a:r>
              <a:rPr lang="es-MX" sz="3600" dirty="0" err="1" smtClean="0">
                <a:solidFill>
                  <a:srgbClr val="FFFFFF"/>
                </a:solidFill>
              </a:rPr>
              <a:t>stick</a:t>
            </a:r>
            <a:r>
              <a:rPr lang="es-MX" sz="3600" dirty="0" smtClean="0">
                <a:solidFill>
                  <a:srgbClr val="FFFFFF"/>
                </a:solidFill>
              </a:rPr>
              <a:t>.</a:t>
            </a:r>
            <a:endParaRPr lang="es-MX" sz="3600" dirty="0">
              <a:solidFill>
                <a:srgbClr val="FFFFFF"/>
              </a:solidFill>
            </a:endParaRPr>
          </a:p>
        </p:txBody>
      </p:sp>
      <p:pic>
        <p:nvPicPr>
          <p:cNvPr id="8" name="Content Placeholder 7" descr="P10207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9091" r="27273"/>
          <a:stretch>
            <a:fillRect/>
          </a:stretch>
        </p:blipFill>
        <p:spPr>
          <a:xfrm>
            <a:off x="101600" y="2509837"/>
            <a:ext cx="4394200" cy="4119563"/>
          </a:xfrm>
        </p:spPr>
      </p:pic>
      <p:pic>
        <p:nvPicPr>
          <p:cNvPr id="9" name="Content Placeholder 8" descr="P10207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2514600"/>
            <a:ext cx="4267200" cy="32004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r>
              <a:rPr lang="es-MX" sz="4800" b="1" dirty="0" smtClean="0">
                <a:solidFill>
                  <a:srgbClr val="FFFF00"/>
                </a:solidFill>
              </a:rPr>
              <a:t>So </a:t>
            </a:r>
            <a:r>
              <a:rPr lang="es-MX" sz="4800" b="1" dirty="0" err="1" smtClean="0">
                <a:solidFill>
                  <a:srgbClr val="FFFF00"/>
                </a:solidFill>
              </a:rPr>
              <a:t>what</a:t>
            </a:r>
            <a:r>
              <a:rPr lang="es-MX" sz="4800" b="1" dirty="0" smtClean="0">
                <a:solidFill>
                  <a:srgbClr val="FFFF00"/>
                </a:solidFill>
              </a:rPr>
              <a:t> can </a:t>
            </a:r>
            <a:r>
              <a:rPr lang="es-MX" sz="4800" b="1" dirty="0" err="1" smtClean="0">
                <a:solidFill>
                  <a:srgbClr val="FFFF00"/>
                </a:solidFill>
              </a:rPr>
              <a:t>we</a:t>
            </a:r>
            <a:r>
              <a:rPr lang="es-MX" sz="4800" b="1" dirty="0" smtClean="0">
                <a:solidFill>
                  <a:srgbClr val="FFFF00"/>
                </a:solidFill>
              </a:rPr>
              <a:t> do to </a:t>
            </a:r>
            <a:r>
              <a:rPr lang="es-MX" sz="4800" b="1" dirty="0" err="1" smtClean="0">
                <a:solidFill>
                  <a:srgbClr val="FFFF00"/>
                </a:solidFill>
              </a:rPr>
              <a:t>help</a:t>
            </a:r>
            <a:r>
              <a:rPr lang="es-MX" sz="4800" b="1" dirty="0" smtClean="0">
                <a:solidFill>
                  <a:srgbClr val="FFFF00"/>
                </a:solidFill>
              </a:rPr>
              <a:t> </a:t>
            </a:r>
            <a:br>
              <a:rPr lang="es-MX" sz="4800" b="1" dirty="0" smtClean="0">
                <a:solidFill>
                  <a:srgbClr val="FFFF00"/>
                </a:solidFill>
              </a:rPr>
            </a:br>
            <a:r>
              <a:rPr lang="es-MX" sz="4800" b="1" dirty="0" err="1" smtClean="0">
                <a:solidFill>
                  <a:srgbClr val="FFFF00"/>
                </a:solidFill>
              </a:rPr>
              <a:t>Save</a:t>
            </a:r>
            <a:r>
              <a:rPr lang="es-MX" sz="4800" b="1" dirty="0" smtClean="0">
                <a:solidFill>
                  <a:srgbClr val="FFFF00"/>
                </a:solidFill>
              </a:rPr>
              <a:t> </a:t>
            </a:r>
            <a:r>
              <a:rPr lang="es-MX" sz="4800" b="1" dirty="0" err="1" smtClean="0">
                <a:solidFill>
                  <a:srgbClr val="FFFF00"/>
                </a:solidFill>
              </a:rPr>
              <a:t>Their</a:t>
            </a:r>
            <a:r>
              <a:rPr lang="es-MX" sz="4800" b="1" dirty="0" smtClean="0">
                <a:solidFill>
                  <a:srgbClr val="FFFF00"/>
                </a:solidFill>
              </a:rPr>
              <a:t> </a:t>
            </a:r>
            <a:r>
              <a:rPr lang="es-MX" sz="4800" b="1" dirty="0" err="1" smtClean="0">
                <a:solidFill>
                  <a:srgbClr val="FFFF00"/>
                </a:solidFill>
              </a:rPr>
              <a:t>Smiles</a:t>
            </a:r>
            <a:r>
              <a:rPr lang="es-MX" sz="4800" b="1" dirty="0" smtClean="0">
                <a:solidFill>
                  <a:srgbClr val="FFFF00"/>
                </a:solidFill>
              </a:rPr>
              <a:t>?</a:t>
            </a:r>
            <a:endParaRPr lang="es-MX" sz="48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Toot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2637781"/>
            <a:ext cx="2805113" cy="277241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052"/>
          <p:cNvSpPr txBox="1">
            <a:spLocks noChangeArrowheads="1"/>
          </p:cNvSpPr>
          <p:nvPr/>
        </p:nvSpPr>
        <p:spPr bwMode="auto">
          <a:xfrm>
            <a:off x="381000" y="3200400"/>
            <a:ext cx="8382000" cy="766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457200" indent="-457200"/>
            <a:endParaRPr lang="en-US" dirty="0">
              <a:solidFill>
                <a:schemeClr val="bg1"/>
              </a:solidFill>
            </a:endParaRPr>
          </a:p>
          <a:p>
            <a:pPr marL="457200" indent="-457200"/>
            <a:endParaRPr lang="en-US" dirty="0">
              <a:solidFill>
                <a:schemeClr val="bg1"/>
              </a:solidFill>
            </a:endParaRPr>
          </a:p>
          <a:p>
            <a:pPr marL="457200" indent="-457200"/>
            <a:endParaRPr lang="en-US" dirty="0">
              <a:solidFill>
                <a:schemeClr val="bg1"/>
              </a:solidFill>
            </a:endParaRPr>
          </a:p>
          <a:p>
            <a:pPr marL="457200" indent="-457200"/>
            <a:endParaRPr lang="en-US" dirty="0">
              <a:solidFill>
                <a:schemeClr val="bg1"/>
              </a:solidFill>
            </a:endParaRPr>
          </a:p>
          <a:p>
            <a:pPr marL="457200" indent="-457200"/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dirty="0" smtClean="0">
              <a:solidFill>
                <a:srgbClr val="FFFF00"/>
              </a:solidFill>
            </a:endParaRPr>
          </a:p>
          <a:p>
            <a:pPr marL="457200" indent="-457200">
              <a:buAutoNum type="arabicPeriod"/>
            </a:pPr>
            <a:endParaRPr lang="en-US" dirty="0" smtClean="0">
              <a:solidFill>
                <a:srgbClr val="FFFF00"/>
              </a:solidFill>
            </a:endParaRPr>
          </a:p>
          <a:p>
            <a:pPr marL="457200" indent="-457200">
              <a:buAutoNum type="arabicPeriod"/>
            </a:pPr>
            <a:endParaRPr lang="en-US" dirty="0" smtClean="0">
              <a:solidFill>
                <a:srgbClr val="FFFF00"/>
              </a:solidFill>
            </a:endParaRPr>
          </a:p>
          <a:p>
            <a:pPr marL="457200" indent="-457200">
              <a:buAutoNum type="arabicPeriod"/>
            </a:pPr>
            <a:r>
              <a:rPr lang="en-US" sz="2800" b="1" dirty="0" err="1" smtClean="0">
                <a:solidFill>
                  <a:srgbClr val="FFFF00"/>
                </a:solidFill>
              </a:rPr>
              <a:t>Desde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el Primer Diente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</a:rPr>
              <a:t>  </a:t>
            </a:r>
            <a:r>
              <a:rPr lang="en-US" sz="2800" b="1" dirty="0" smtClean="0">
                <a:solidFill>
                  <a:srgbClr val="FFFF00"/>
                </a:solidFill>
              </a:rPr>
              <a:t>2.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Cepilla</a:t>
            </a:r>
            <a:r>
              <a:rPr lang="en-US" sz="2800" b="1" dirty="0" smtClean="0">
                <a:solidFill>
                  <a:srgbClr val="FFFF00"/>
                </a:solidFill>
              </a:rPr>
              <a:t> en </a:t>
            </a:r>
            <a:r>
              <a:rPr lang="en-US" sz="2800" b="1" dirty="0" err="1" smtClean="0">
                <a:solidFill>
                  <a:srgbClr val="FFFF00"/>
                </a:solidFill>
              </a:rPr>
              <a:t>Escuela</a:t>
            </a:r>
            <a:endParaRPr lang="en-US" sz="2800" b="1" dirty="0">
              <a:solidFill>
                <a:srgbClr val="FFFF00"/>
              </a:solidFill>
            </a:endParaRPr>
          </a:p>
          <a:p>
            <a:pPr marL="457200" indent="-45720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una</a:t>
            </a:r>
            <a:r>
              <a:rPr lang="en-US" sz="2400" dirty="0">
                <a:solidFill>
                  <a:srgbClr val="FFFF00"/>
                </a:solidFill>
              </a:rPr>
              <a:t> parte de VPCD</a:t>
            </a:r>
            <a:r>
              <a:rPr lang="en-US" sz="2400" dirty="0" smtClean="0">
                <a:solidFill>
                  <a:srgbClr val="FFFF00"/>
                </a:solidFill>
              </a:rPr>
              <a:t>)	           (</a:t>
            </a:r>
            <a:r>
              <a:rPr lang="en-US" sz="2400" dirty="0" err="1" smtClean="0">
                <a:solidFill>
                  <a:srgbClr val="FFFF00"/>
                </a:solidFill>
              </a:rPr>
              <a:t>una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trabaja</a:t>
            </a:r>
            <a:r>
              <a:rPr lang="en-US" sz="2400" dirty="0" smtClean="0">
                <a:solidFill>
                  <a:srgbClr val="FFFF00"/>
                </a:solidFill>
              </a:rPr>
              <a:t> de los maestros)</a:t>
            </a:r>
            <a:endParaRPr lang="en-US" sz="2400" dirty="0">
              <a:solidFill>
                <a:srgbClr val="FFFF00"/>
              </a:solidFill>
            </a:endParaRPr>
          </a:p>
          <a:p>
            <a:pPr marL="457200" indent="-457200"/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1785311">
            <a:off x="2457248" y="3216632"/>
            <a:ext cx="685800" cy="1179371"/>
          </a:xfrm>
          <a:prstGeom prst="downArrow">
            <a:avLst/>
          </a:prstGeom>
          <a:solidFill>
            <a:srgbClr val="FFFF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4" name="Down Arrow 13"/>
          <p:cNvSpPr/>
          <p:nvPr/>
        </p:nvSpPr>
        <p:spPr>
          <a:xfrm rot="19648599">
            <a:off x="5746456" y="3293214"/>
            <a:ext cx="685800" cy="1167439"/>
          </a:xfrm>
          <a:prstGeom prst="downArrow">
            <a:avLst/>
          </a:prstGeom>
          <a:solidFill>
            <a:srgbClr val="FFFF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" name="TextBox 8"/>
          <p:cNvSpPr txBox="1"/>
          <p:nvPr/>
        </p:nvSpPr>
        <p:spPr>
          <a:xfrm>
            <a:off x="0" y="1981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err="1" smtClean="0">
                <a:solidFill>
                  <a:srgbClr val="FF0000"/>
                </a:solidFill>
              </a:rPr>
              <a:t>There</a:t>
            </a:r>
            <a:r>
              <a:rPr lang="es-MX" sz="3600" b="1" dirty="0" smtClean="0">
                <a:solidFill>
                  <a:srgbClr val="FF0000"/>
                </a:solidFill>
              </a:rPr>
              <a:t> are </a:t>
            </a:r>
            <a:r>
              <a:rPr lang="es-MX" sz="3600" b="1" dirty="0" err="1" smtClean="0">
                <a:solidFill>
                  <a:srgbClr val="FF0000"/>
                </a:solidFill>
              </a:rPr>
              <a:t>two</a:t>
            </a:r>
            <a:r>
              <a:rPr lang="es-MX" sz="3600" b="1" dirty="0" smtClean="0">
                <a:solidFill>
                  <a:srgbClr val="FF0000"/>
                </a:solidFill>
              </a:rPr>
              <a:t> </a:t>
            </a:r>
            <a:r>
              <a:rPr lang="es-MX" sz="3600" b="1" dirty="0" err="1" smtClean="0">
                <a:solidFill>
                  <a:srgbClr val="FF0000"/>
                </a:solidFill>
              </a:rPr>
              <a:t>parts</a:t>
            </a:r>
            <a:r>
              <a:rPr lang="es-MX" sz="3600" b="1" dirty="0" smtClean="0">
                <a:solidFill>
                  <a:srgbClr val="FF0000"/>
                </a:solidFill>
              </a:rPr>
              <a:t> of </a:t>
            </a:r>
            <a:r>
              <a:rPr lang="es-MX" sz="3600" b="1" dirty="0" err="1" smtClean="0">
                <a:solidFill>
                  <a:srgbClr val="FF0000"/>
                </a:solidFill>
              </a:rPr>
              <a:t>the</a:t>
            </a:r>
            <a:r>
              <a:rPr lang="es-MX" sz="3600" b="1" dirty="0" smtClean="0">
                <a:solidFill>
                  <a:srgbClr val="FF0000"/>
                </a:solidFill>
              </a:rPr>
              <a:t> </a:t>
            </a:r>
            <a:r>
              <a:rPr lang="es-MX" sz="3600" b="1" dirty="0" err="1" smtClean="0">
                <a:solidFill>
                  <a:srgbClr val="FF0000"/>
                </a:solidFill>
              </a:rPr>
              <a:t>project</a:t>
            </a:r>
            <a:r>
              <a:rPr lang="es-MX" sz="3600" b="1" dirty="0" smtClean="0">
                <a:solidFill>
                  <a:srgbClr val="FF0000"/>
                </a:solidFill>
              </a:rPr>
              <a:t>:</a:t>
            </a:r>
            <a:endParaRPr lang="es-MX" sz="36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300" b="1" dirty="0" smtClean="0">
                <a:solidFill>
                  <a:srgbClr val="FFFF00"/>
                </a:solidFill>
              </a:rPr>
              <a:t>Save their Smiles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s-MX" dirty="0"/>
          </a:p>
        </p:txBody>
      </p:sp>
      <p:sp>
        <p:nvSpPr>
          <p:cNvPr id="8" name="TextBox 7"/>
          <p:cNvSpPr txBox="1"/>
          <p:nvPr/>
        </p:nvSpPr>
        <p:spPr>
          <a:xfrm>
            <a:off x="292001" y="4800600"/>
            <a:ext cx="354206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600" b="1" dirty="0" err="1" smtClean="0">
                <a:solidFill>
                  <a:srgbClr val="FFFF00"/>
                </a:solidFill>
              </a:rPr>
              <a:t>From</a:t>
            </a:r>
            <a:r>
              <a:rPr lang="es-MX" sz="2600" b="1" dirty="0" smtClean="0">
                <a:solidFill>
                  <a:srgbClr val="FFFF00"/>
                </a:solidFill>
              </a:rPr>
              <a:t> </a:t>
            </a:r>
            <a:r>
              <a:rPr lang="es-MX" sz="2600" b="1" dirty="0" err="1" smtClean="0">
                <a:solidFill>
                  <a:srgbClr val="FFFF00"/>
                </a:solidFill>
              </a:rPr>
              <a:t>the</a:t>
            </a:r>
            <a:r>
              <a:rPr lang="es-MX" sz="2600" b="1" dirty="0" smtClean="0">
                <a:solidFill>
                  <a:srgbClr val="FFFF00"/>
                </a:solidFill>
              </a:rPr>
              <a:t> </a:t>
            </a:r>
            <a:r>
              <a:rPr lang="es-MX" sz="2600" b="1" dirty="0" err="1" smtClean="0">
                <a:solidFill>
                  <a:srgbClr val="FFFF00"/>
                </a:solidFill>
              </a:rPr>
              <a:t>First</a:t>
            </a:r>
            <a:r>
              <a:rPr lang="es-MX" sz="2600" b="1" dirty="0" smtClean="0">
                <a:solidFill>
                  <a:srgbClr val="FFFF00"/>
                </a:solidFill>
              </a:rPr>
              <a:t> </a:t>
            </a:r>
            <a:r>
              <a:rPr lang="es-MX" sz="2600" b="1" dirty="0" err="1" smtClean="0">
                <a:solidFill>
                  <a:srgbClr val="FFFF00"/>
                </a:solidFill>
              </a:rPr>
              <a:t>Tooth</a:t>
            </a:r>
            <a:endParaRPr lang="es-MX" sz="2600" b="1" dirty="0" smtClean="0">
              <a:solidFill>
                <a:srgbClr val="FFFF00"/>
              </a:solidFill>
            </a:endParaRPr>
          </a:p>
          <a:p>
            <a:pPr algn="ctr"/>
            <a:r>
              <a:rPr lang="es-MX" sz="2400" b="1" dirty="0" smtClean="0"/>
              <a:t>A </a:t>
            </a:r>
            <a:r>
              <a:rPr lang="es-MX" sz="2400" b="1" dirty="0" err="1" smtClean="0"/>
              <a:t>program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for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kids</a:t>
            </a:r>
            <a:r>
              <a:rPr lang="es-MX" sz="2400" b="1" dirty="0" smtClean="0"/>
              <a:t>  </a:t>
            </a:r>
            <a:r>
              <a:rPr lang="es-MX" sz="2400" dirty="0" err="1" smtClean="0"/>
              <a:t>from</a:t>
            </a:r>
            <a:r>
              <a:rPr lang="es-MX" sz="2400" dirty="0" smtClean="0"/>
              <a:t> </a:t>
            </a:r>
          </a:p>
          <a:p>
            <a:pPr algn="ctr"/>
            <a:r>
              <a:rPr lang="es-MX" sz="2400" dirty="0" err="1" smtClean="0"/>
              <a:t>birth</a:t>
            </a:r>
            <a:r>
              <a:rPr lang="es-MX" sz="2400" dirty="0" smtClean="0"/>
              <a:t> to 4 </a:t>
            </a:r>
            <a:r>
              <a:rPr lang="es-MX" sz="2400" dirty="0" err="1" smtClean="0"/>
              <a:t>years</a:t>
            </a:r>
            <a:r>
              <a:rPr lang="es-MX" sz="2400" dirty="0" smtClean="0"/>
              <a:t> of </a:t>
            </a:r>
            <a:r>
              <a:rPr lang="es-MX" sz="2400" dirty="0" err="1" smtClean="0"/>
              <a:t>age</a:t>
            </a:r>
            <a:endParaRPr lang="es-MX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4876800"/>
            <a:ext cx="3505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 err="1" smtClean="0">
                <a:solidFill>
                  <a:srgbClr val="FFFF00"/>
                </a:solidFill>
              </a:rPr>
              <a:t>Brush</a:t>
            </a:r>
            <a:r>
              <a:rPr lang="es-MX" sz="2600" b="1" dirty="0" smtClean="0">
                <a:solidFill>
                  <a:srgbClr val="FFFF00"/>
                </a:solidFill>
              </a:rPr>
              <a:t> at </a:t>
            </a:r>
            <a:r>
              <a:rPr lang="es-MX" sz="2600" b="1" dirty="0" err="1" smtClean="0">
                <a:solidFill>
                  <a:srgbClr val="FFFF00"/>
                </a:solidFill>
              </a:rPr>
              <a:t>School</a:t>
            </a:r>
            <a:endParaRPr lang="es-MX" sz="2600" b="1" dirty="0" smtClean="0">
              <a:solidFill>
                <a:srgbClr val="FFFF00"/>
              </a:solidFill>
            </a:endParaRPr>
          </a:p>
          <a:p>
            <a:pPr algn="ctr"/>
            <a:r>
              <a:rPr lang="es-MX" sz="2600" dirty="0" smtClean="0"/>
              <a:t>A </a:t>
            </a:r>
            <a:r>
              <a:rPr lang="es-MX" sz="2600" dirty="0" err="1" smtClean="0"/>
              <a:t>program</a:t>
            </a:r>
            <a:r>
              <a:rPr lang="es-MX" sz="2600" dirty="0" smtClean="0"/>
              <a:t> </a:t>
            </a:r>
            <a:r>
              <a:rPr lang="es-MX" sz="2600" dirty="0" err="1" smtClean="0"/>
              <a:t>for</a:t>
            </a:r>
            <a:r>
              <a:rPr lang="es-MX" sz="2600" dirty="0" smtClean="0"/>
              <a:t> </a:t>
            </a:r>
            <a:r>
              <a:rPr lang="es-MX" sz="2600" dirty="0" err="1" smtClean="0"/>
              <a:t>kids</a:t>
            </a:r>
            <a:r>
              <a:rPr lang="es-MX" sz="2600" dirty="0" smtClean="0"/>
              <a:t> 4 - 17 </a:t>
            </a:r>
            <a:r>
              <a:rPr lang="es-MX" sz="2600" dirty="0" err="1" smtClean="0"/>
              <a:t>years</a:t>
            </a:r>
            <a:r>
              <a:rPr lang="es-MX" sz="2600" dirty="0" smtClean="0"/>
              <a:t> of </a:t>
            </a:r>
            <a:r>
              <a:rPr lang="es-MX" sz="2600" dirty="0" err="1" smtClean="0"/>
              <a:t>age</a:t>
            </a:r>
            <a:endParaRPr lang="es-MX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0"/>
            <a:ext cx="5067300" cy="675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dirty="0" err="1" smtClean="0"/>
              <a:t>From</a:t>
            </a:r>
            <a:r>
              <a:rPr lang="es-MX" sz="5400" dirty="0" smtClean="0"/>
              <a:t> </a:t>
            </a:r>
            <a:r>
              <a:rPr lang="es-MX" sz="5400" dirty="0" err="1" smtClean="0"/>
              <a:t>the</a:t>
            </a:r>
            <a:r>
              <a:rPr lang="es-MX" sz="5400" dirty="0" smtClean="0"/>
              <a:t> </a:t>
            </a:r>
            <a:r>
              <a:rPr lang="es-MX" sz="5400" dirty="0" err="1" smtClean="0"/>
              <a:t>First</a:t>
            </a:r>
            <a:r>
              <a:rPr lang="es-MX" sz="5400" dirty="0" smtClean="0"/>
              <a:t> </a:t>
            </a:r>
            <a:r>
              <a:rPr lang="es-MX" sz="5400" dirty="0" err="1" smtClean="0"/>
              <a:t>Tooth</a:t>
            </a:r>
            <a:r>
              <a:rPr lang="es-MX" sz="5400" dirty="0" smtClean="0"/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Title 1"/>
          <p:cNvSpPr>
            <a:spLocks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For the Babies: Teach the parents.</a:t>
            </a:r>
            <a:endParaRPr lang="en-US" sz="4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-304800" y="4737318"/>
            <a:ext cx="9296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/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lvl="1">
              <a:buFontTx/>
              <a:buChar char="•"/>
            </a:pPr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To start brushing when they see</a:t>
            </a:r>
            <a:r>
              <a:rPr lang="en-US" sz="2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their baby’s FIRST TOOTH.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No sweets for babies! Milk and healthy food only.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To take their kids to the dentist twice/year.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971800" y="9144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MX" sz="4400">
              <a:solidFill>
                <a:schemeClr val="tx2"/>
              </a:solidFill>
            </a:endParaRPr>
          </a:p>
        </p:txBody>
      </p:sp>
      <p:pic>
        <p:nvPicPr>
          <p:cNvPr id="5" name="Picture 4" descr="P1040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0668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a book about brus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91440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800" dirty="0" err="1" smtClean="0"/>
              <a:t>Read</a:t>
            </a:r>
            <a:r>
              <a:rPr lang="es-MX" sz="3800" dirty="0" smtClean="0"/>
              <a:t> </a:t>
            </a:r>
            <a:r>
              <a:rPr lang="es-MX" sz="3800" dirty="0" err="1" smtClean="0"/>
              <a:t>books</a:t>
            </a:r>
            <a:r>
              <a:rPr lang="es-MX" sz="3800" dirty="0" smtClean="0"/>
              <a:t> </a:t>
            </a:r>
            <a:r>
              <a:rPr lang="es-MX" sz="3800" dirty="0" err="1" smtClean="0"/>
              <a:t>about</a:t>
            </a:r>
            <a:r>
              <a:rPr lang="es-MX" sz="3800" dirty="0" smtClean="0"/>
              <a:t> </a:t>
            </a:r>
            <a:r>
              <a:rPr lang="es-MX" sz="3800" dirty="0" err="1" smtClean="0"/>
              <a:t>brushing</a:t>
            </a:r>
            <a:r>
              <a:rPr lang="es-MX" sz="3800" dirty="0" smtClean="0"/>
              <a:t> </a:t>
            </a:r>
            <a:r>
              <a:rPr lang="es-MX" sz="3800" dirty="0" err="1" smtClean="0"/>
              <a:t>teeth</a:t>
            </a:r>
            <a:r>
              <a:rPr lang="es-MX" sz="3800" dirty="0" smtClean="0"/>
              <a:t>.</a:t>
            </a:r>
            <a:endParaRPr lang="es-MX" sz="3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s-MX" sz="4000" dirty="0" err="1" smtClean="0">
                <a:solidFill>
                  <a:srgbClr val="FFFF00"/>
                </a:solidFill>
              </a:rPr>
              <a:t>Teach</a:t>
            </a:r>
            <a:r>
              <a:rPr lang="es-MX" sz="4000" dirty="0" smtClean="0">
                <a:solidFill>
                  <a:srgbClr val="FFFF00"/>
                </a:solidFill>
              </a:rPr>
              <a:t> </a:t>
            </a:r>
            <a:r>
              <a:rPr lang="es-MX" sz="4000" dirty="0" err="1" smtClean="0">
                <a:solidFill>
                  <a:srgbClr val="FFFF00"/>
                </a:solidFill>
              </a:rPr>
              <a:t>parents</a:t>
            </a:r>
            <a:r>
              <a:rPr lang="es-MX" sz="4000" dirty="0" smtClean="0">
                <a:solidFill>
                  <a:srgbClr val="FFFF00"/>
                </a:solidFill>
              </a:rPr>
              <a:t> </a:t>
            </a:r>
            <a:r>
              <a:rPr lang="es-MX" sz="4000" dirty="0" err="1" smtClean="0">
                <a:solidFill>
                  <a:srgbClr val="FFFF00"/>
                </a:solidFill>
              </a:rPr>
              <a:t>how</a:t>
            </a:r>
            <a:r>
              <a:rPr lang="es-MX" sz="4000" dirty="0" smtClean="0">
                <a:solidFill>
                  <a:srgbClr val="FFFF00"/>
                </a:solidFill>
              </a:rPr>
              <a:t> to </a:t>
            </a:r>
            <a:r>
              <a:rPr lang="es-MX" sz="4000" dirty="0" err="1" smtClean="0">
                <a:solidFill>
                  <a:srgbClr val="FFFF00"/>
                </a:solidFill>
              </a:rPr>
              <a:t>brush</a:t>
            </a:r>
            <a:r>
              <a:rPr lang="es-MX" sz="4000" dirty="0" smtClean="0">
                <a:solidFill>
                  <a:srgbClr val="FFFF00"/>
                </a:solidFill>
              </a:rPr>
              <a:t> </a:t>
            </a:r>
            <a:r>
              <a:rPr lang="es-MX" sz="4000" dirty="0" err="1" smtClean="0">
                <a:solidFill>
                  <a:srgbClr val="FFFF00"/>
                </a:solidFill>
              </a:rPr>
              <a:t>their</a:t>
            </a:r>
            <a:r>
              <a:rPr lang="es-MX" sz="4000" dirty="0" smtClean="0">
                <a:solidFill>
                  <a:srgbClr val="FFFF00"/>
                </a:solidFill>
              </a:rPr>
              <a:t> </a:t>
            </a:r>
            <a:r>
              <a:rPr lang="es-MX" sz="4000" dirty="0" err="1" smtClean="0">
                <a:solidFill>
                  <a:srgbClr val="FFFF00"/>
                </a:solidFill>
              </a:rPr>
              <a:t>kids</a:t>
            </a:r>
            <a:r>
              <a:rPr lang="es-MX" sz="4000" dirty="0" smtClean="0">
                <a:solidFill>
                  <a:srgbClr val="FFFF00"/>
                </a:solidFill>
              </a:rPr>
              <a:t> </a:t>
            </a:r>
            <a:r>
              <a:rPr lang="es-MX" sz="4000" dirty="0" err="1" smtClean="0">
                <a:solidFill>
                  <a:srgbClr val="FFFF00"/>
                </a:solidFill>
              </a:rPr>
              <a:t>teeth</a:t>
            </a:r>
            <a:r>
              <a:rPr lang="es-MX" dirty="0" smtClean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0243" name="Picture 3" descr="nurse brush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80998" y="5867400"/>
            <a:ext cx="8305801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WORSE TEETH!       </a:t>
            </a:r>
            <a:r>
              <a:rPr lang="es-MX" b="1" dirty="0" err="1" smtClean="0">
                <a:solidFill>
                  <a:srgbClr val="FF0000"/>
                </a:solidFill>
              </a:rPr>
              <a:t>Ouch</a:t>
            </a:r>
            <a:r>
              <a:rPr lang="es-MX" b="1" dirty="0" smtClean="0">
                <a:solidFill>
                  <a:srgbClr val="FF0000"/>
                </a:solidFill>
              </a:rPr>
              <a:t> ! ! !</a:t>
            </a:r>
            <a:endParaRPr lang="es-MX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aluating the degree of dental dec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04002"/>
            <a:ext cx="9144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000" dirty="0" smtClean="0"/>
              <a:t>Train local </a:t>
            </a:r>
            <a:r>
              <a:rPr lang="es-MX" sz="3000" dirty="0" err="1" smtClean="0"/>
              <a:t>outreach</a:t>
            </a:r>
            <a:r>
              <a:rPr lang="es-MX" sz="3000" dirty="0" smtClean="0"/>
              <a:t> </a:t>
            </a:r>
            <a:r>
              <a:rPr lang="es-MX" sz="3000" dirty="0" err="1" smtClean="0"/>
              <a:t>workers</a:t>
            </a:r>
            <a:r>
              <a:rPr lang="es-MX" sz="3000" dirty="0" smtClean="0"/>
              <a:t> to </a:t>
            </a:r>
            <a:r>
              <a:rPr lang="es-MX" sz="3000" dirty="0" err="1" smtClean="0"/>
              <a:t>evaluate</a:t>
            </a:r>
            <a:r>
              <a:rPr lang="es-MX" sz="3000" dirty="0" smtClean="0"/>
              <a:t> </a:t>
            </a:r>
            <a:r>
              <a:rPr lang="es-MX" sz="3000" dirty="0" err="1" smtClean="0"/>
              <a:t>for</a:t>
            </a:r>
            <a:r>
              <a:rPr lang="es-MX" sz="3000" dirty="0" smtClean="0"/>
              <a:t> </a:t>
            </a:r>
            <a:r>
              <a:rPr lang="es-MX" sz="3000" dirty="0" err="1" smtClean="0"/>
              <a:t>cavities</a:t>
            </a:r>
            <a:r>
              <a:rPr lang="es-MX" sz="3000" dirty="0" smtClean="0"/>
              <a:t>.</a:t>
            </a:r>
            <a:endParaRPr lang="es-MX" sz="3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152400" y="1"/>
            <a:ext cx="899160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sz="5400" dirty="0" smtClean="0">
                <a:solidFill>
                  <a:srgbClr val="FFFF00"/>
                </a:solidFill>
              </a:rPr>
              <a:t>Brush at School- </a:t>
            </a:r>
            <a:r>
              <a:rPr lang="en-US" sz="3200" dirty="0" smtClean="0">
                <a:solidFill>
                  <a:srgbClr val="FFFF00"/>
                </a:solidFill>
              </a:rPr>
              <a:t>a program to teach teachers how to brush and to establish the routine of brushing for their students.</a:t>
            </a:r>
          </a:p>
          <a:p>
            <a:pPr marL="457200" indent="-457200"/>
            <a:endParaRPr lang="en-US" sz="3200" dirty="0" smtClean="0">
              <a:solidFill>
                <a:srgbClr val="FFFF00"/>
              </a:solidFill>
            </a:endParaRPr>
          </a:p>
          <a:p>
            <a:pPr marL="457200" indent="-457200" algn="ctr"/>
            <a:endParaRPr lang="en-US" sz="3200" dirty="0" smtClean="0">
              <a:solidFill>
                <a:srgbClr val="FFFF00"/>
              </a:solidFill>
            </a:endParaRPr>
          </a:p>
          <a:p>
            <a:pPr marL="457200" indent="-457200"/>
            <a:endParaRPr lang="es-MX" sz="3200" dirty="0" smtClean="0"/>
          </a:p>
          <a:p>
            <a:pPr marL="457200" indent="-457200"/>
            <a:endParaRPr lang="es-MX" sz="3200" dirty="0" smtClean="0"/>
          </a:p>
          <a:p>
            <a:pPr marL="457200" indent="-457200"/>
            <a:r>
              <a:rPr lang="es-MX" sz="3200" dirty="0" smtClean="0"/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 descr="Toot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2438400"/>
            <a:ext cx="3546535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aching locals to educa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err="1" smtClean="0"/>
              <a:t>After</a:t>
            </a:r>
            <a:r>
              <a:rPr lang="es-MX" dirty="0" smtClean="0"/>
              <a:t> I </a:t>
            </a:r>
            <a:r>
              <a:rPr lang="es-MX" dirty="0" err="1" smtClean="0"/>
              <a:t>train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leaders</a:t>
            </a:r>
            <a:r>
              <a:rPr lang="es-MX" dirty="0" smtClean="0"/>
              <a:t>,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train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teachers</a:t>
            </a:r>
            <a:r>
              <a:rPr lang="es-MX" dirty="0" smtClean="0"/>
              <a:t>, </a:t>
            </a:r>
            <a:r>
              <a:rPr lang="es-MX" dirty="0" err="1" smtClean="0"/>
              <a:t>parents</a:t>
            </a:r>
            <a:r>
              <a:rPr lang="es-MX" dirty="0" smtClean="0"/>
              <a:t>, and </a:t>
            </a:r>
            <a:r>
              <a:rPr lang="es-MX" dirty="0" err="1" smtClean="0"/>
              <a:t>kids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-1" y="6365557"/>
            <a:ext cx="914399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600" dirty="0" err="1" smtClean="0"/>
              <a:t>There</a:t>
            </a:r>
            <a:r>
              <a:rPr lang="es-MX" sz="2600" dirty="0" smtClean="0"/>
              <a:t> are no </a:t>
            </a:r>
            <a:r>
              <a:rPr lang="es-MX" sz="2600" dirty="0" err="1" smtClean="0"/>
              <a:t>books</a:t>
            </a:r>
            <a:r>
              <a:rPr lang="es-MX" sz="2600" dirty="0" smtClean="0"/>
              <a:t> </a:t>
            </a:r>
            <a:r>
              <a:rPr lang="es-MX" sz="2600" dirty="0" err="1" smtClean="0"/>
              <a:t>or</a:t>
            </a:r>
            <a:r>
              <a:rPr lang="es-MX" sz="2600" dirty="0" smtClean="0"/>
              <a:t> </a:t>
            </a:r>
            <a:r>
              <a:rPr lang="es-MX" sz="2600" dirty="0" err="1" smtClean="0"/>
              <a:t>paper</a:t>
            </a:r>
            <a:r>
              <a:rPr lang="es-MX" sz="2600" dirty="0" smtClean="0"/>
              <a:t> in </a:t>
            </a:r>
            <a:r>
              <a:rPr lang="es-MX" sz="2600" dirty="0" err="1" smtClean="0"/>
              <a:t>schools</a:t>
            </a:r>
            <a:r>
              <a:rPr lang="es-MX" sz="2600" dirty="0" smtClean="0"/>
              <a:t>. No </a:t>
            </a:r>
            <a:r>
              <a:rPr lang="es-MX" sz="2600" dirty="0" err="1" smtClean="0"/>
              <a:t>crayons</a:t>
            </a:r>
            <a:r>
              <a:rPr lang="es-MX" sz="2600" dirty="0" smtClean="0"/>
              <a:t>. No </a:t>
            </a:r>
            <a:r>
              <a:rPr lang="es-MX" sz="2600" dirty="0" err="1" smtClean="0"/>
              <a:t>water</a:t>
            </a:r>
            <a:r>
              <a:rPr lang="es-MX" sz="2600" dirty="0" smtClean="0"/>
              <a:t>. </a:t>
            </a:r>
            <a:endParaRPr lang="es-MX" sz="2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 smtClean="0"/>
              <a:t>Everyone</a:t>
            </a:r>
            <a:r>
              <a:rPr lang="es-MX" sz="3200" dirty="0" smtClean="0"/>
              <a:t> </a:t>
            </a:r>
            <a:r>
              <a:rPr lang="es-MX" sz="3200" dirty="0" err="1" smtClean="0"/>
              <a:t>wants</a:t>
            </a:r>
            <a:r>
              <a:rPr lang="es-MX" sz="3200" dirty="0" smtClean="0"/>
              <a:t> to </a:t>
            </a:r>
            <a:r>
              <a:rPr lang="es-MX" sz="3200" dirty="0" err="1" smtClean="0"/>
              <a:t>learn</a:t>
            </a:r>
            <a:r>
              <a:rPr lang="es-MX" sz="3200" dirty="0" smtClean="0"/>
              <a:t> </a:t>
            </a:r>
            <a:r>
              <a:rPr lang="es-MX" sz="3200" dirty="0" err="1" smtClean="0"/>
              <a:t>how</a:t>
            </a:r>
            <a:r>
              <a:rPr lang="es-MX" sz="3200" dirty="0" smtClean="0"/>
              <a:t> to </a:t>
            </a:r>
            <a:r>
              <a:rPr lang="es-MX" sz="3200" dirty="0" err="1" smtClean="0"/>
              <a:t>care</a:t>
            </a:r>
            <a:r>
              <a:rPr lang="es-MX" sz="3200" dirty="0" smtClean="0"/>
              <a:t> </a:t>
            </a:r>
            <a:r>
              <a:rPr lang="es-MX" sz="3200" dirty="0" err="1" smtClean="0"/>
              <a:t>for</a:t>
            </a:r>
            <a:r>
              <a:rPr lang="es-MX" sz="3200" dirty="0" smtClean="0"/>
              <a:t> </a:t>
            </a:r>
            <a:r>
              <a:rPr lang="es-MX" sz="3200" dirty="0" err="1" smtClean="0"/>
              <a:t>their</a:t>
            </a:r>
            <a:r>
              <a:rPr lang="es-MX" sz="3200" dirty="0" smtClean="0"/>
              <a:t> </a:t>
            </a:r>
            <a:r>
              <a:rPr lang="es-MX" sz="3200" dirty="0" err="1" smtClean="0"/>
              <a:t>teeth</a:t>
            </a:r>
            <a:r>
              <a:rPr lang="es-MX" sz="3200" dirty="0" smtClean="0"/>
              <a:t>!</a:t>
            </a:r>
            <a:endParaRPr lang="es-MX" sz="3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Chahna Ekstrom\Desktop\P1000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4000" dirty="0" err="1" smtClean="0"/>
              <a:t>Our</a:t>
            </a:r>
            <a:r>
              <a:rPr lang="es-MX" sz="4000" dirty="0" smtClean="0"/>
              <a:t> </a:t>
            </a:r>
            <a:r>
              <a:rPr lang="es-MX" sz="4000" dirty="0" err="1" smtClean="0"/>
              <a:t>homemade</a:t>
            </a:r>
            <a:r>
              <a:rPr lang="es-MX" sz="4000" dirty="0" smtClean="0"/>
              <a:t> </a:t>
            </a:r>
            <a:r>
              <a:rPr lang="es-MX" sz="4000" dirty="0" err="1" smtClean="0"/>
              <a:t>classroom</a:t>
            </a:r>
            <a:r>
              <a:rPr lang="es-MX" sz="4000" dirty="0" smtClean="0"/>
              <a:t> </a:t>
            </a:r>
            <a:r>
              <a:rPr lang="es-MX" sz="4000" dirty="0" err="1" smtClean="0"/>
              <a:t>toothbrush</a:t>
            </a:r>
            <a:r>
              <a:rPr lang="es-MX" sz="4000" dirty="0" smtClean="0"/>
              <a:t> rack.</a:t>
            </a:r>
            <a:endParaRPr lang="es-MX" sz="4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wants to brush their tee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err="1" smtClean="0"/>
              <a:t>Who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going</a:t>
            </a:r>
            <a:r>
              <a:rPr lang="es-MX" dirty="0" smtClean="0"/>
              <a:t> to </a:t>
            </a:r>
            <a:r>
              <a:rPr lang="es-MX" dirty="0" err="1" smtClean="0"/>
              <a:t>brush</a:t>
            </a:r>
            <a:r>
              <a:rPr lang="es-MX" dirty="0" smtClean="0"/>
              <a:t> </a:t>
            </a:r>
            <a:r>
              <a:rPr lang="es-MX" dirty="0" err="1" smtClean="0"/>
              <a:t>their</a:t>
            </a:r>
            <a:r>
              <a:rPr lang="es-MX" dirty="0" smtClean="0"/>
              <a:t> </a:t>
            </a:r>
            <a:r>
              <a:rPr lang="es-MX" dirty="0" err="1" smtClean="0"/>
              <a:t>teeth</a:t>
            </a:r>
            <a:r>
              <a:rPr lang="es-MX" dirty="0" smtClean="0"/>
              <a:t>?</a:t>
            </a:r>
            <a:endParaRPr lang="es-MX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dirty="0" err="1" smtClean="0"/>
              <a:t>What</a:t>
            </a:r>
            <a:r>
              <a:rPr lang="es-MX" sz="6600" dirty="0" smtClean="0"/>
              <a:t> do </a:t>
            </a:r>
            <a:r>
              <a:rPr lang="es-MX" sz="6600" b="1" dirty="0" err="1" smtClean="0"/>
              <a:t>you</a:t>
            </a:r>
            <a:r>
              <a:rPr lang="es-MX" sz="6600" dirty="0" smtClean="0"/>
              <a:t> </a:t>
            </a:r>
            <a:r>
              <a:rPr lang="es-MX" sz="6600" dirty="0" err="1" smtClean="0"/>
              <a:t>know</a:t>
            </a:r>
            <a:r>
              <a:rPr lang="es-MX" sz="6600" dirty="0" smtClean="0"/>
              <a:t> </a:t>
            </a:r>
            <a:r>
              <a:rPr lang="es-MX" sz="6600" dirty="0" err="1" smtClean="0"/>
              <a:t>about</a:t>
            </a:r>
            <a:r>
              <a:rPr lang="es-MX" sz="6600" dirty="0" smtClean="0"/>
              <a:t> </a:t>
            </a:r>
            <a:r>
              <a:rPr lang="es-MX" sz="6600" dirty="0" err="1" smtClean="0"/>
              <a:t>keeping</a:t>
            </a:r>
            <a:r>
              <a:rPr lang="es-MX" sz="6600" dirty="0" smtClean="0"/>
              <a:t> </a:t>
            </a:r>
            <a:r>
              <a:rPr lang="es-MX" sz="6600" b="1" i="1" dirty="0" err="1" smtClean="0"/>
              <a:t>your</a:t>
            </a:r>
            <a:r>
              <a:rPr lang="es-MX" sz="6600" dirty="0" smtClean="0"/>
              <a:t> </a:t>
            </a:r>
            <a:r>
              <a:rPr lang="es-MX" sz="6600" dirty="0" err="1" smtClean="0"/>
              <a:t>teeth</a:t>
            </a:r>
            <a:r>
              <a:rPr lang="es-MX" sz="6600" dirty="0" smtClean="0"/>
              <a:t> </a:t>
            </a:r>
            <a:r>
              <a:rPr lang="es-MX" sz="6600" dirty="0" err="1" smtClean="0"/>
              <a:t>healthy</a:t>
            </a:r>
            <a:r>
              <a:rPr lang="es-MX" sz="6600" dirty="0" smtClean="0"/>
              <a:t>?</a:t>
            </a:r>
          </a:p>
          <a:p>
            <a:pPr algn="ctr"/>
            <a:endParaRPr lang="es-MX" sz="7200" dirty="0"/>
          </a:p>
        </p:txBody>
      </p:sp>
      <p:pic>
        <p:nvPicPr>
          <p:cNvPr id="6" name="Picture 43" descr="C:\Users\Susan\AppData\Local\Microsoft\Windows\Temporary Internet Files\Content.IE5\MTQVSJCI\MPj0423034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8100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60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This is what a healthy tooth looks like.</a:t>
            </a:r>
            <a:endParaRPr lang="es-MX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000" y="39624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7105" name="Picture 1" descr="Tooth anato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828800"/>
            <a:ext cx="579120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ental ca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6248400" cy="3981450"/>
          </a:xfrm>
          <a:prstGeom prst="rect">
            <a:avLst/>
          </a:prstGeom>
          <a:noFill/>
        </p:spPr>
      </p:pic>
      <p:pic>
        <p:nvPicPr>
          <p:cNvPr id="3" name="Picture 43" descr="C:\Users\Susan\AppData\Local\Microsoft\Windows\Temporary Internet Files\Content.IE5\MTQVSJCI\MPj0423034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0" y="381000"/>
            <a:ext cx="7086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FF"/>
                </a:solidFill>
              </a:rPr>
              <a:t>What is a cavity ?</a:t>
            </a:r>
            <a:endParaRPr lang="es-MX" sz="5400" dirty="0">
              <a:solidFill>
                <a:srgbClr val="FFFFFF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987476">
            <a:off x="6072713" y="510475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10" name="12-Point Star 9"/>
          <p:cNvSpPr/>
          <p:nvPr/>
        </p:nvSpPr>
        <p:spPr>
          <a:xfrm>
            <a:off x="6858000" y="5257800"/>
            <a:ext cx="2286000" cy="1371600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OUCH</a:t>
            </a:r>
            <a:endParaRPr lang="es-MX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REALLY BAD CAVITIES ! </a:t>
            </a:r>
            <a:endParaRPr lang="en-US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0899" name="Picture 3" descr="PI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348271"/>
            <a:ext cx="3541712" cy="230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PIC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8348" y="1447800"/>
            <a:ext cx="368605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PIC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62000" y="3810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PIC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7283" y="3962400"/>
            <a:ext cx="396331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FFFF"/>
                </a:solidFill>
              </a:rPr>
              <a:t>Healthy teeth – white and shiny.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77830" name="Picture 5" descr="PIC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981200"/>
            <a:ext cx="6553201" cy="388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00"/>
                </a:solidFill>
              </a:rPr>
              <a:t>Why are cavities bad?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They hurt and can make you sick.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457200" y="1143000"/>
            <a:ext cx="5105400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Arial" charset="0"/>
              </a:rPr>
              <a:t>   </a:t>
            </a:r>
          </a:p>
        </p:txBody>
      </p:sp>
      <p:pic>
        <p:nvPicPr>
          <p:cNvPr id="69639" name="Picture 2" descr="sinusitis"/>
          <p:cNvPicPr>
            <a:picLocks noChangeAspect="1" noChangeArrowheads="1"/>
          </p:cNvPicPr>
          <p:nvPr/>
        </p:nvPicPr>
        <p:blipFill>
          <a:blip r:embed="rId3" cstate="print"/>
          <a:srcRect l="29048" t="25934" r="33574" b="16560"/>
          <a:stretch>
            <a:fillRect/>
          </a:stretch>
        </p:blipFill>
        <p:spPr bwMode="auto">
          <a:xfrm>
            <a:off x="2438400" y="1804010"/>
            <a:ext cx="4114800" cy="474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10668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Sweets make your teeth sad!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6392" name="Picture 8" descr="http://www.dreamstime.com/smiling-tooth-thumb538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19400"/>
            <a:ext cx="1828800" cy="2199587"/>
          </a:xfrm>
          <a:prstGeom prst="rect">
            <a:avLst/>
          </a:prstGeom>
          <a:noFill/>
        </p:spPr>
      </p:pic>
      <p:sp>
        <p:nvSpPr>
          <p:cNvPr id="10" name="Cross 9"/>
          <p:cNvSpPr/>
          <p:nvPr/>
        </p:nvSpPr>
        <p:spPr bwMode="auto">
          <a:xfrm>
            <a:off x="2209800" y="3657600"/>
            <a:ext cx="762000" cy="762000"/>
          </a:xfrm>
          <a:prstGeom prst="plus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396" name="Picture 12" descr="http://www.imprintitems.com/sitewide/images/prod/0_foodandedibles_suckers_-_candy_-_pops_tootsie_-_pop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895600"/>
            <a:ext cx="1981200" cy="2251364"/>
          </a:xfrm>
          <a:prstGeom prst="rect">
            <a:avLst/>
          </a:prstGeom>
          <a:noFill/>
        </p:spPr>
      </p:pic>
      <p:sp>
        <p:nvSpPr>
          <p:cNvPr id="12" name="Equal 11"/>
          <p:cNvSpPr/>
          <p:nvPr/>
        </p:nvSpPr>
        <p:spPr bwMode="auto">
          <a:xfrm>
            <a:off x="5181600" y="3657600"/>
            <a:ext cx="1219200" cy="914400"/>
          </a:xfrm>
          <a:prstGeom prst="mathEqual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398" name="Picture 14" descr="http://farm4.static.flickr.com/3037/2991651775_ce997ece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819400"/>
            <a:ext cx="1823923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0" y="1918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3600" dirty="0" err="1" smtClean="0">
                <a:solidFill>
                  <a:srgbClr val="FFFF00"/>
                </a:solidFill>
              </a:rPr>
              <a:t>How</a:t>
            </a:r>
            <a:r>
              <a:rPr lang="es-MX" sz="3600" dirty="0" smtClean="0">
                <a:solidFill>
                  <a:srgbClr val="FFFF00"/>
                </a:solidFill>
              </a:rPr>
              <a:t> </a:t>
            </a:r>
            <a:r>
              <a:rPr lang="es-MX" sz="3600" dirty="0" err="1" smtClean="0">
                <a:solidFill>
                  <a:srgbClr val="FFFF00"/>
                </a:solidFill>
              </a:rPr>
              <a:t>much</a:t>
            </a:r>
            <a:r>
              <a:rPr lang="es-MX" sz="3600" dirty="0" smtClean="0">
                <a:solidFill>
                  <a:srgbClr val="FFFF00"/>
                </a:solidFill>
              </a:rPr>
              <a:t> </a:t>
            </a:r>
            <a:r>
              <a:rPr lang="es-MX" sz="3600" dirty="0" err="1" smtClean="0">
                <a:solidFill>
                  <a:srgbClr val="FFFF00"/>
                </a:solidFill>
              </a:rPr>
              <a:t>does</a:t>
            </a:r>
            <a:r>
              <a:rPr lang="es-MX" sz="3600" dirty="0" smtClean="0">
                <a:solidFill>
                  <a:srgbClr val="FFFF00"/>
                </a:solidFill>
              </a:rPr>
              <a:t> </a:t>
            </a:r>
            <a:r>
              <a:rPr lang="es-MX" sz="3600" dirty="0" err="1" smtClean="0">
                <a:solidFill>
                  <a:srgbClr val="FFFF00"/>
                </a:solidFill>
              </a:rPr>
              <a:t>it</a:t>
            </a:r>
            <a:r>
              <a:rPr lang="es-MX" sz="3600" dirty="0" smtClean="0">
                <a:solidFill>
                  <a:srgbClr val="FFFF00"/>
                </a:solidFill>
              </a:rPr>
              <a:t> </a:t>
            </a:r>
            <a:r>
              <a:rPr lang="es-MX" sz="3600" dirty="0" err="1" smtClean="0">
                <a:solidFill>
                  <a:srgbClr val="FFFF00"/>
                </a:solidFill>
              </a:rPr>
              <a:t>cost</a:t>
            </a:r>
            <a:r>
              <a:rPr lang="es-MX" sz="3600" dirty="0" smtClean="0">
                <a:solidFill>
                  <a:srgbClr val="FFFF00"/>
                </a:solidFill>
              </a:rPr>
              <a:t> to </a:t>
            </a:r>
            <a:r>
              <a:rPr lang="es-MX" sz="3600" dirty="0" err="1" smtClean="0">
                <a:solidFill>
                  <a:srgbClr val="FFFF00"/>
                </a:solidFill>
              </a:rPr>
              <a:t>have</a:t>
            </a:r>
            <a:r>
              <a:rPr lang="es-MX" sz="3600" dirty="0" smtClean="0">
                <a:solidFill>
                  <a:srgbClr val="FFFF00"/>
                </a:solidFill>
              </a:rPr>
              <a:t> </a:t>
            </a:r>
            <a:r>
              <a:rPr lang="es-MX" sz="3600" dirty="0" err="1" smtClean="0">
                <a:solidFill>
                  <a:srgbClr val="FFFF00"/>
                </a:solidFill>
              </a:rPr>
              <a:t>healthy</a:t>
            </a:r>
            <a:r>
              <a:rPr lang="es-MX" sz="3600" dirty="0" smtClean="0">
                <a:solidFill>
                  <a:srgbClr val="FFFF00"/>
                </a:solidFill>
              </a:rPr>
              <a:t> </a:t>
            </a:r>
            <a:r>
              <a:rPr lang="es-MX" sz="3600" dirty="0" err="1" smtClean="0">
                <a:solidFill>
                  <a:srgbClr val="FFFF00"/>
                </a:solidFill>
              </a:rPr>
              <a:t>teeth</a:t>
            </a:r>
            <a:r>
              <a:rPr lang="es-MX" sz="3600" dirty="0" smtClean="0">
                <a:solidFill>
                  <a:srgbClr val="FFFF00"/>
                </a:solidFill>
              </a:rPr>
              <a:t> ?</a:t>
            </a:r>
            <a:endParaRPr lang="es-MX" sz="3600" dirty="0">
              <a:solidFill>
                <a:srgbClr val="FFFF00"/>
              </a:solidFill>
            </a:endParaRPr>
          </a:p>
        </p:txBody>
      </p:sp>
      <p:pic>
        <p:nvPicPr>
          <p:cNvPr id="27651" name="Picture 2" descr="colgate or can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61468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6248400" y="2035076"/>
            <a:ext cx="2971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smtClean="0"/>
              <a:t>5 Candies cost  the same as 1 small tube of toothpaste.  </a:t>
            </a:r>
            <a:endParaRPr lang="es-MX" sz="3600" dirty="0"/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6172200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What do you want your parents to buy?</a:t>
            </a:r>
            <a:endParaRPr lang="es-MX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s colgate vs so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970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 err="1" smtClean="0">
                <a:solidFill>
                  <a:srgbClr val="FFFF00"/>
                </a:solidFill>
              </a:rPr>
              <a:t>Which</a:t>
            </a:r>
            <a:r>
              <a:rPr lang="es-MX" sz="3000" b="1" dirty="0" smtClean="0">
                <a:solidFill>
                  <a:srgbClr val="FFFF00"/>
                </a:solidFill>
              </a:rPr>
              <a:t> </a:t>
            </a:r>
            <a:r>
              <a:rPr lang="es-MX" sz="3000" b="1" dirty="0" err="1" smtClean="0">
                <a:solidFill>
                  <a:srgbClr val="FFFF00"/>
                </a:solidFill>
              </a:rPr>
              <a:t>child</a:t>
            </a:r>
            <a:r>
              <a:rPr lang="es-MX" sz="3000" b="1" dirty="0" smtClean="0">
                <a:solidFill>
                  <a:srgbClr val="FFFF00"/>
                </a:solidFill>
              </a:rPr>
              <a:t> </a:t>
            </a:r>
            <a:r>
              <a:rPr lang="es-MX" sz="3000" b="1" dirty="0" err="1" smtClean="0">
                <a:solidFill>
                  <a:srgbClr val="FFFF00"/>
                </a:solidFill>
              </a:rPr>
              <a:t>will</a:t>
            </a:r>
            <a:r>
              <a:rPr lang="es-MX" sz="3000" b="1" dirty="0" smtClean="0">
                <a:solidFill>
                  <a:srgbClr val="FFFF00"/>
                </a:solidFill>
              </a:rPr>
              <a:t> </a:t>
            </a:r>
            <a:r>
              <a:rPr lang="es-MX" sz="3000" b="1" dirty="0" err="1" smtClean="0">
                <a:solidFill>
                  <a:srgbClr val="FFFF00"/>
                </a:solidFill>
              </a:rPr>
              <a:t>stay</a:t>
            </a:r>
            <a:r>
              <a:rPr lang="es-MX" sz="3000" b="1" dirty="0" smtClean="0">
                <a:solidFill>
                  <a:srgbClr val="FFFF00"/>
                </a:solidFill>
              </a:rPr>
              <a:t> </a:t>
            </a:r>
            <a:r>
              <a:rPr lang="es-MX" sz="3000" b="1" dirty="0" err="1" smtClean="0">
                <a:solidFill>
                  <a:srgbClr val="FFFF00"/>
                </a:solidFill>
              </a:rPr>
              <a:t>healthier</a:t>
            </a:r>
            <a:r>
              <a:rPr lang="es-MX" sz="3000" b="1" dirty="0" smtClean="0">
                <a:solidFill>
                  <a:srgbClr val="FFFF00"/>
                </a:solidFill>
              </a:rPr>
              <a:t>? </a:t>
            </a:r>
            <a:r>
              <a:rPr lang="es-MX" sz="3000" b="1" dirty="0" err="1" smtClean="0">
                <a:solidFill>
                  <a:srgbClr val="FFFF00"/>
                </a:solidFill>
              </a:rPr>
              <a:t>What</a:t>
            </a:r>
            <a:r>
              <a:rPr lang="es-MX" sz="3000" b="1" dirty="0" smtClean="0">
                <a:solidFill>
                  <a:srgbClr val="FFFF00"/>
                </a:solidFill>
              </a:rPr>
              <a:t> do </a:t>
            </a:r>
            <a:r>
              <a:rPr lang="es-MX" sz="3000" b="1" dirty="0" err="1" smtClean="0">
                <a:solidFill>
                  <a:srgbClr val="FFFF00"/>
                </a:solidFill>
              </a:rPr>
              <a:t>you</a:t>
            </a:r>
            <a:r>
              <a:rPr lang="es-MX" sz="3000" b="1" dirty="0" smtClean="0">
                <a:solidFill>
                  <a:srgbClr val="FFFF00"/>
                </a:solidFill>
              </a:rPr>
              <a:t> </a:t>
            </a:r>
            <a:r>
              <a:rPr lang="es-MX" sz="3000" b="1" dirty="0" err="1" smtClean="0">
                <a:solidFill>
                  <a:srgbClr val="FFFF00"/>
                </a:solidFill>
              </a:rPr>
              <a:t>choose</a:t>
            </a:r>
            <a:r>
              <a:rPr lang="es-MX" sz="3000" b="1" dirty="0" smtClean="0">
                <a:solidFill>
                  <a:srgbClr val="FFFF00"/>
                </a:solidFill>
              </a:rPr>
              <a:t>?</a:t>
            </a:r>
            <a:r>
              <a:rPr lang="es-MX" sz="3200" b="1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4191000"/>
            <a:ext cx="91440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ctr"/>
            <a:r>
              <a:rPr lang="en-US" sz="3200" b="1" dirty="0" smtClean="0">
                <a:solidFill>
                  <a:srgbClr val="FFFF00"/>
                </a:solidFill>
              </a:rPr>
              <a:t>Brush your teeth after you eat!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  <a:p>
            <a:pPr lvl="1" algn="ctr"/>
            <a:r>
              <a:rPr lang="en-US" sz="3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Ask your parents to take you to the dentist twice/year</a:t>
            </a:r>
          </a:p>
          <a:p>
            <a:pPr lvl="1" algn="ctr"/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Eat as few sweets, soda, and candy as possible!</a:t>
            </a:r>
            <a:endParaRPr lang="en-US" sz="24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lvl="1" algn="ctr"/>
            <a:endParaRPr lang="en-US" sz="32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lvl="1" algn="ctr"/>
            <a:r>
              <a:rPr lang="en-US" sz="3200" dirty="0" smtClean="0">
                <a:solidFill>
                  <a:srgbClr val="FFFF00"/>
                </a:solidFill>
              </a:rPr>
              <a:t>BRUSH, FLOSS, AND USE TOOTHPASTE</a:t>
            </a:r>
          </a:p>
          <a:p>
            <a:pPr lvl="1"/>
            <a:endParaRPr lang="en-US" sz="32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971800" y="9144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MX" sz="4400">
              <a:solidFill>
                <a:schemeClr val="tx2"/>
              </a:solidFill>
            </a:endParaRPr>
          </a:p>
        </p:txBody>
      </p:sp>
      <p:pic>
        <p:nvPicPr>
          <p:cNvPr id="5122" name="Picture 2" descr="http://www.coliccare.com/Portals/30275/images/mom-daughter-brushing-tee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04800"/>
            <a:ext cx="5606701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 idx="4294967295"/>
          </p:nvPr>
        </p:nvSpPr>
        <p:spPr>
          <a:xfrm>
            <a:off x="228600" y="304800"/>
            <a:ext cx="8305800" cy="1143000"/>
          </a:xfrm>
        </p:spPr>
        <p:txBody>
          <a:bodyPr/>
          <a:lstStyle/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Fluoride </a:t>
            </a:r>
            <a:r>
              <a:rPr lang="en-US" sz="6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Varnish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152400" y="1828800"/>
            <a:ext cx="51054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itchFamily="34" charset="0"/>
                <a:cs typeface="Arial" charset="0"/>
              </a:rPr>
              <a:t>Makes your teeth stronger so you are less likely to get cavities.</a:t>
            </a:r>
          </a:p>
          <a:p>
            <a:pPr>
              <a:lnSpc>
                <a:spcPct val="80000"/>
              </a:lnSpc>
            </a:pPr>
            <a:endParaRPr lang="en-US" sz="4000" dirty="0" smtClean="0">
              <a:solidFill>
                <a:schemeClr val="accent3">
                  <a:lumMod val="20000"/>
                  <a:lumOff val="80000"/>
                </a:schemeClr>
              </a:solidFill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The dentist paints it on your teeth, and there is fluoride in toothpaste.</a:t>
            </a:r>
          </a:p>
          <a:p>
            <a:pPr>
              <a:lnSpc>
                <a:spcPct val="80000"/>
              </a:lnSpc>
            </a:pPr>
            <a:endParaRPr lang="en-US" sz="4000" dirty="0" smtClean="0">
              <a:solidFill>
                <a:schemeClr val="accent3">
                  <a:lumMod val="20000"/>
                  <a:lumOff val="80000"/>
                </a:schemeClr>
              </a:solidFill>
              <a:latin typeface="Calibri" pitchFamily="34" charset="0"/>
              <a:ea typeface="Arial Unicode MS" pitchFamily="34" charset="-128"/>
              <a:cs typeface="Arial" charset="0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Fluoride is GOOD!</a:t>
            </a:r>
            <a:endParaRPr lang="en-US" sz="4000" b="1" dirty="0">
              <a:solidFill>
                <a:srgbClr val="FFFF00"/>
              </a:solidFill>
              <a:latin typeface="Calibri" pitchFamily="34" charset="0"/>
              <a:ea typeface="Arial Unicode MS" pitchFamily="34" charset="-128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FFFF00"/>
              </a:solidFill>
              <a:latin typeface="Calibri" pitchFamily="34" charset="0"/>
              <a:ea typeface="Arial Unicode MS" pitchFamily="34" charset="-128"/>
              <a:cs typeface="Arial" charset="0"/>
            </a:endParaRPr>
          </a:p>
        </p:txBody>
      </p:sp>
      <p:pic>
        <p:nvPicPr>
          <p:cNvPr id="86021" name="Picture 4" descr="P2120004"/>
          <p:cNvPicPr>
            <a:picLocks noChangeAspect="1" noChangeArrowheads="1"/>
          </p:cNvPicPr>
          <p:nvPr/>
        </p:nvPicPr>
        <p:blipFill>
          <a:blip r:embed="rId2" cstate="print"/>
          <a:srcRect l="13739" t="35146" r="61028" b="39297"/>
          <a:stretch>
            <a:fillRect/>
          </a:stretch>
        </p:blipFill>
        <p:spPr bwMode="auto">
          <a:xfrm>
            <a:off x="5410200" y="2590800"/>
            <a:ext cx="3432675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Chahna Ekstrom\Desktop\Guatemala 2 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36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dirty="0" err="1" smtClean="0"/>
              <a:t>Demonstrating</a:t>
            </a:r>
            <a:r>
              <a:rPr lang="es-MX" sz="3600" dirty="0" smtClean="0"/>
              <a:t> </a:t>
            </a:r>
            <a:r>
              <a:rPr lang="es-MX" sz="3600" dirty="0" err="1" smtClean="0"/>
              <a:t>how</a:t>
            </a:r>
            <a:r>
              <a:rPr lang="es-MX" sz="3600" dirty="0" smtClean="0"/>
              <a:t> to </a:t>
            </a:r>
            <a:r>
              <a:rPr lang="es-MX" sz="3600" dirty="0" err="1" smtClean="0"/>
              <a:t>apply</a:t>
            </a:r>
            <a:r>
              <a:rPr lang="es-MX" sz="3600" dirty="0" smtClean="0"/>
              <a:t> </a:t>
            </a:r>
            <a:r>
              <a:rPr lang="es-MX" sz="3600" dirty="0" err="1" smtClean="0"/>
              <a:t>fluoride</a:t>
            </a:r>
            <a:r>
              <a:rPr lang="es-MX" sz="3600" dirty="0" smtClean="0"/>
              <a:t> </a:t>
            </a:r>
            <a:r>
              <a:rPr lang="es-MX" sz="3600" dirty="0" err="1" smtClean="0"/>
              <a:t>varnish</a:t>
            </a:r>
            <a:r>
              <a:rPr lang="es-MX" sz="3600" smtClean="0"/>
              <a:t>.</a:t>
            </a:r>
            <a:endParaRPr lang="es-MX" sz="36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To </a:t>
            </a:r>
            <a:r>
              <a:rPr lang="es-MX" dirty="0" err="1" smtClean="0">
                <a:solidFill>
                  <a:srgbClr val="FFFF00"/>
                </a:solidFill>
              </a:rPr>
              <a:t>get</a:t>
            </a:r>
            <a:r>
              <a:rPr lang="es-MX" dirty="0" smtClean="0">
                <a:solidFill>
                  <a:srgbClr val="FFFF00"/>
                </a:solidFill>
              </a:rPr>
              <a:t> a </a:t>
            </a:r>
            <a:r>
              <a:rPr lang="es-MX" dirty="0" err="1" smtClean="0">
                <a:solidFill>
                  <a:srgbClr val="FFFF00"/>
                </a:solidFill>
              </a:rPr>
              <a:t>smile</a:t>
            </a:r>
            <a:r>
              <a:rPr lang="es-MX" dirty="0" smtClean="0">
                <a:solidFill>
                  <a:srgbClr val="FFFF00"/>
                </a:solidFill>
              </a:rPr>
              <a:t> </a:t>
            </a:r>
            <a:r>
              <a:rPr lang="es-MX" dirty="0" err="1" smtClean="0">
                <a:solidFill>
                  <a:srgbClr val="FFFF00"/>
                </a:solidFill>
              </a:rPr>
              <a:t>like</a:t>
            </a:r>
            <a:r>
              <a:rPr lang="es-MX" dirty="0" smtClean="0">
                <a:solidFill>
                  <a:srgbClr val="FFFF00"/>
                </a:solidFill>
              </a:rPr>
              <a:t> </a:t>
            </a:r>
            <a:r>
              <a:rPr lang="es-MX" dirty="0" err="1" smtClean="0">
                <a:solidFill>
                  <a:srgbClr val="FFFF00"/>
                </a:solidFill>
              </a:rPr>
              <a:t>this</a:t>
            </a:r>
            <a:r>
              <a:rPr lang="es-MX" dirty="0" smtClean="0">
                <a:solidFill>
                  <a:srgbClr val="FFFF00"/>
                </a:solidFill>
              </a:rPr>
              <a:t>….</a:t>
            </a:r>
            <a:endParaRPr lang="es-MX" sz="3900" dirty="0"/>
          </a:p>
        </p:txBody>
      </p:sp>
      <p:pic>
        <p:nvPicPr>
          <p:cNvPr id="4" name="Content Placeholder 3" descr="P10409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371600"/>
            <a:ext cx="3983236" cy="5310982"/>
          </a:xfrm>
        </p:spPr>
      </p:pic>
      <p:sp>
        <p:nvSpPr>
          <p:cNvPr id="5" name="TextBox 4"/>
          <p:cNvSpPr txBox="1"/>
          <p:nvPr/>
        </p:nvSpPr>
        <p:spPr>
          <a:xfrm flipH="1">
            <a:off x="4191000" y="3886200"/>
            <a:ext cx="4953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FF00"/>
                </a:solidFill>
              </a:rPr>
              <a:t>BRUSH  ! ! !</a:t>
            </a:r>
          </a:p>
          <a:p>
            <a:pPr algn="ctr"/>
            <a:r>
              <a:rPr lang="es-MX" sz="4000" b="1" dirty="0" err="1" smtClean="0">
                <a:solidFill>
                  <a:srgbClr val="FFFF00"/>
                </a:solidFill>
              </a:rPr>
              <a:t>Go</a:t>
            </a:r>
            <a:r>
              <a:rPr lang="es-MX" sz="4000" b="1" dirty="0" smtClean="0">
                <a:solidFill>
                  <a:srgbClr val="FFFF00"/>
                </a:solidFill>
              </a:rPr>
              <a:t> to </a:t>
            </a:r>
            <a:r>
              <a:rPr lang="es-MX" sz="4000" b="1" dirty="0" err="1" smtClean="0">
                <a:solidFill>
                  <a:srgbClr val="FFFF00"/>
                </a:solidFill>
              </a:rPr>
              <a:t>the</a:t>
            </a:r>
            <a:r>
              <a:rPr lang="es-MX" sz="4000" b="1" dirty="0" smtClean="0">
                <a:solidFill>
                  <a:srgbClr val="FFFF00"/>
                </a:solidFill>
              </a:rPr>
              <a:t> </a:t>
            </a:r>
            <a:r>
              <a:rPr lang="es-MX" sz="4000" b="1" dirty="0" err="1" smtClean="0">
                <a:solidFill>
                  <a:srgbClr val="FFFF00"/>
                </a:solidFill>
              </a:rPr>
              <a:t>dentist</a:t>
            </a:r>
            <a:r>
              <a:rPr lang="es-MX" sz="40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es-MX" sz="3800" b="1" dirty="0" smtClean="0">
                <a:solidFill>
                  <a:srgbClr val="FFFF00"/>
                </a:solidFill>
              </a:rPr>
              <a:t>Use</a:t>
            </a:r>
            <a:r>
              <a:rPr lang="es-MX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fluoride</a:t>
            </a:r>
            <a:r>
              <a:rPr lang="es-MX" sz="3600" b="1" dirty="0" smtClean="0">
                <a:solidFill>
                  <a:srgbClr val="FFFF00"/>
                </a:solidFill>
              </a:rPr>
              <a:t> </a:t>
            </a:r>
            <a:r>
              <a:rPr lang="es-MX" sz="3600" b="1" dirty="0" err="1" smtClean="0">
                <a:solidFill>
                  <a:srgbClr val="FFFF00"/>
                </a:solidFill>
              </a:rPr>
              <a:t>toothpaste</a:t>
            </a:r>
            <a:r>
              <a:rPr lang="es-MX" sz="3600" b="1" dirty="0" smtClean="0">
                <a:solidFill>
                  <a:srgbClr val="FFFF00"/>
                </a:solidFill>
              </a:rPr>
              <a:t>.</a:t>
            </a:r>
            <a:endParaRPr lang="es-MX" sz="3600" b="1" dirty="0">
              <a:solidFill>
                <a:srgbClr val="FFFF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943600" y="1752600"/>
            <a:ext cx="1219200" cy="1905000"/>
          </a:xfrm>
          <a:prstGeom prst="downArrow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ated crayons were mag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dirty="0" err="1" smtClean="0"/>
              <a:t>These</a:t>
            </a:r>
            <a:r>
              <a:rPr lang="es-MX" sz="2400" dirty="0" smtClean="0"/>
              <a:t> </a:t>
            </a:r>
            <a:r>
              <a:rPr lang="es-MX" sz="2400" dirty="0" err="1" smtClean="0"/>
              <a:t>were</a:t>
            </a:r>
            <a:r>
              <a:rPr lang="es-MX" sz="2400" dirty="0" smtClean="0"/>
              <a:t> </a:t>
            </a:r>
            <a:r>
              <a:rPr lang="es-MX" sz="2400" dirty="0" err="1" smtClean="0"/>
              <a:t>the</a:t>
            </a:r>
            <a:r>
              <a:rPr lang="es-MX" sz="2400" dirty="0" smtClean="0"/>
              <a:t> </a:t>
            </a:r>
            <a:r>
              <a:rPr lang="es-MX" sz="2400" dirty="0" err="1" smtClean="0"/>
              <a:t>first</a:t>
            </a:r>
            <a:r>
              <a:rPr lang="es-MX" sz="2400" dirty="0" smtClean="0"/>
              <a:t> </a:t>
            </a:r>
            <a:r>
              <a:rPr lang="es-MX" sz="2400" dirty="0" err="1" smtClean="0"/>
              <a:t>crayons</a:t>
            </a:r>
            <a:r>
              <a:rPr lang="es-MX" sz="2400" dirty="0" smtClean="0"/>
              <a:t> and </a:t>
            </a:r>
            <a:r>
              <a:rPr lang="es-MX" sz="2400" dirty="0" err="1" smtClean="0"/>
              <a:t>coloring</a:t>
            </a:r>
            <a:r>
              <a:rPr lang="es-MX" sz="2400" dirty="0" smtClean="0"/>
              <a:t> </a:t>
            </a:r>
            <a:r>
              <a:rPr lang="es-MX" sz="2400" dirty="0" err="1" smtClean="0"/>
              <a:t>books</a:t>
            </a:r>
            <a:r>
              <a:rPr lang="es-MX" sz="2400" dirty="0" smtClean="0"/>
              <a:t> </a:t>
            </a:r>
            <a:r>
              <a:rPr lang="es-MX" sz="2400" dirty="0" err="1" smtClean="0"/>
              <a:t>the</a:t>
            </a:r>
            <a:r>
              <a:rPr lang="es-MX" sz="2400" dirty="0" smtClean="0"/>
              <a:t> </a:t>
            </a:r>
            <a:r>
              <a:rPr lang="es-MX" sz="2400" dirty="0" err="1" smtClean="0"/>
              <a:t>kids</a:t>
            </a:r>
            <a:r>
              <a:rPr lang="es-MX" sz="2400" dirty="0" smtClean="0"/>
              <a:t> </a:t>
            </a:r>
            <a:r>
              <a:rPr lang="es-MX" sz="2400" dirty="0" err="1" smtClean="0"/>
              <a:t>had</a:t>
            </a:r>
            <a:r>
              <a:rPr lang="es-MX" sz="2400" dirty="0" smtClean="0"/>
              <a:t> </a:t>
            </a:r>
            <a:r>
              <a:rPr lang="es-MX" sz="2400" dirty="0" err="1" smtClean="0"/>
              <a:t>ever</a:t>
            </a:r>
            <a:r>
              <a:rPr lang="es-MX" sz="2400" dirty="0" smtClean="0"/>
              <a:t> </a:t>
            </a:r>
            <a:r>
              <a:rPr lang="es-MX" sz="2400" dirty="0" err="1" smtClean="0"/>
              <a:t>seen</a:t>
            </a:r>
            <a:r>
              <a:rPr lang="es-MX" sz="2400" dirty="0" smtClean="0"/>
              <a:t>.  </a:t>
            </a:r>
            <a:endParaRPr lang="es-MX" sz="2400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err="1" smtClean="0">
                <a:solidFill>
                  <a:srgbClr val="FF0000"/>
                </a:solidFill>
              </a:rPr>
              <a:t>Save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err="1" smtClean="0">
                <a:solidFill>
                  <a:srgbClr val="FF0000"/>
                </a:solidFill>
              </a:rPr>
              <a:t>Their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err="1" smtClean="0">
                <a:solidFill>
                  <a:srgbClr val="FF0000"/>
                </a:solidFill>
              </a:rPr>
              <a:t>Smiles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err="1" smtClean="0">
                <a:solidFill>
                  <a:srgbClr val="FF0000"/>
                </a:solidFill>
              </a:rPr>
              <a:t>First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err="1" smtClean="0">
                <a:solidFill>
                  <a:srgbClr val="FF0000"/>
                </a:solidFill>
              </a:rPr>
              <a:t>Annual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err="1" smtClean="0">
                <a:solidFill>
                  <a:srgbClr val="FF0000"/>
                </a:solidFill>
              </a:rPr>
              <a:t>Toothbrush</a:t>
            </a:r>
            <a:r>
              <a:rPr lang="es-MX" sz="3200" b="1" dirty="0" smtClean="0">
                <a:solidFill>
                  <a:srgbClr val="FF0000"/>
                </a:solidFill>
              </a:rPr>
              <a:t> Drive</a:t>
            </a:r>
          </a:p>
          <a:p>
            <a:pPr algn="ctr"/>
            <a:endParaRPr lang="es-MX" sz="3600" dirty="0" smtClean="0"/>
          </a:p>
          <a:p>
            <a:pPr algn="ctr"/>
            <a:r>
              <a:rPr lang="es-MX" sz="4800" b="1" dirty="0" err="1" smtClean="0">
                <a:solidFill>
                  <a:srgbClr val="FFFF00"/>
                </a:solidFill>
              </a:rPr>
              <a:t>How</a:t>
            </a:r>
            <a:r>
              <a:rPr lang="es-MX" sz="4800" b="1" dirty="0" smtClean="0">
                <a:solidFill>
                  <a:srgbClr val="FFFF00"/>
                </a:solidFill>
              </a:rPr>
              <a:t> can </a:t>
            </a:r>
            <a:r>
              <a:rPr lang="es-MX" sz="4800" b="1" dirty="0" err="1" smtClean="0">
                <a:solidFill>
                  <a:srgbClr val="FFFF00"/>
                </a:solidFill>
              </a:rPr>
              <a:t>you</a:t>
            </a:r>
            <a:r>
              <a:rPr lang="es-MX" sz="4800" b="1" dirty="0" smtClean="0">
                <a:solidFill>
                  <a:srgbClr val="FFFF00"/>
                </a:solidFill>
              </a:rPr>
              <a:t> </a:t>
            </a:r>
            <a:r>
              <a:rPr lang="es-MX" sz="4800" b="1" dirty="0" err="1" smtClean="0">
                <a:solidFill>
                  <a:srgbClr val="FFFF00"/>
                </a:solidFill>
              </a:rPr>
              <a:t>help</a:t>
            </a:r>
            <a:r>
              <a:rPr lang="es-MX" sz="4800" b="1" dirty="0" smtClean="0">
                <a:solidFill>
                  <a:srgbClr val="FFFF00"/>
                </a:solidFill>
              </a:rPr>
              <a:t>?</a:t>
            </a:r>
            <a:endParaRPr lang="es-MX" sz="48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514600"/>
            <a:ext cx="9220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sz="3400" dirty="0" err="1" smtClean="0"/>
              <a:t>Give</a:t>
            </a:r>
            <a:r>
              <a:rPr lang="es-MX" sz="3400" dirty="0" smtClean="0"/>
              <a:t> a </a:t>
            </a:r>
            <a:r>
              <a:rPr lang="es-MX" sz="3400" dirty="0" err="1" smtClean="0"/>
              <a:t>toothbrush</a:t>
            </a:r>
            <a:r>
              <a:rPr lang="es-MX" sz="3400" dirty="0" smtClean="0"/>
              <a:t> </a:t>
            </a:r>
            <a:r>
              <a:rPr lang="es-MX" sz="3400" dirty="0" err="1" smtClean="0"/>
              <a:t>or</a:t>
            </a:r>
            <a:r>
              <a:rPr lang="es-MX" sz="3400" dirty="0" smtClean="0"/>
              <a:t> </a:t>
            </a:r>
            <a:r>
              <a:rPr lang="es-MX" sz="3400" dirty="0" err="1" smtClean="0"/>
              <a:t>two</a:t>
            </a:r>
            <a:r>
              <a:rPr lang="es-MX" sz="3400" dirty="0" smtClean="0"/>
              <a:t>. Little </a:t>
            </a:r>
            <a:r>
              <a:rPr lang="es-MX" sz="3400" dirty="0" err="1" smtClean="0"/>
              <a:t>brushes</a:t>
            </a:r>
            <a:r>
              <a:rPr lang="es-MX" sz="3400" dirty="0" smtClean="0"/>
              <a:t> are </a:t>
            </a:r>
            <a:r>
              <a:rPr lang="es-MX" sz="3400" dirty="0" err="1" smtClean="0"/>
              <a:t>best</a:t>
            </a:r>
            <a:r>
              <a:rPr lang="es-MX" sz="34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s-MX" sz="3400" dirty="0" smtClean="0"/>
          </a:p>
          <a:p>
            <a:pPr>
              <a:buFont typeface="Arial" pitchFamily="34" charset="0"/>
              <a:buChar char="•"/>
            </a:pPr>
            <a:r>
              <a:rPr lang="es-MX" sz="3400" dirty="0" err="1" smtClean="0"/>
              <a:t>Donate</a:t>
            </a:r>
            <a:r>
              <a:rPr lang="es-MX" sz="3400" dirty="0" smtClean="0"/>
              <a:t> 1 </a:t>
            </a:r>
            <a:r>
              <a:rPr lang="es-MX" sz="3400" dirty="0" err="1" smtClean="0"/>
              <a:t>dollar</a:t>
            </a:r>
            <a:r>
              <a:rPr lang="es-MX" sz="3400" dirty="0" smtClean="0"/>
              <a:t> </a:t>
            </a:r>
            <a:r>
              <a:rPr lang="es-MX" sz="3400" dirty="0" err="1" smtClean="0"/>
              <a:t>or</a:t>
            </a:r>
            <a:r>
              <a:rPr lang="es-MX" sz="3400" dirty="0" smtClean="0"/>
              <a:t> </a:t>
            </a:r>
            <a:r>
              <a:rPr lang="es-MX" sz="3400" dirty="0" err="1" smtClean="0"/>
              <a:t>two</a:t>
            </a:r>
            <a:r>
              <a:rPr lang="es-MX" sz="3400" dirty="0" smtClean="0"/>
              <a:t> to </a:t>
            </a:r>
            <a:r>
              <a:rPr lang="es-MX" sz="3400" dirty="0" err="1" smtClean="0"/>
              <a:t>buy</a:t>
            </a:r>
            <a:r>
              <a:rPr lang="es-MX" sz="3400" dirty="0" smtClean="0"/>
              <a:t> </a:t>
            </a:r>
            <a:r>
              <a:rPr lang="es-MX" sz="3400" dirty="0" err="1" smtClean="0"/>
              <a:t>fluoride</a:t>
            </a:r>
            <a:r>
              <a:rPr lang="es-MX" sz="3400" dirty="0" smtClean="0"/>
              <a:t> </a:t>
            </a:r>
            <a:r>
              <a:rPr lang="es-MX" sz="3400" dirty="0" err="1" smtClean="0"/>
              <a:t>for</a:t>
            </a:r>
            <a:r>
              <a:rPr lang="es-MX" sz="3400" dirty="0" smtClean="0"/>
              <a:t> a </a:t>
            </a:r>
            <a:r>
              <a:rPr lang="es-MX" sz="3400" dirty="0" err="1" smtClean="0"/>
              <a:t>child</a:t>
            </a:r>
            <a:r>
              <a:rPr lang="es-MX" sz="34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s-MX" sz="3400" dirty="0" smtClean="0"/>
          </a:p>
          <a:p>
            <a:pPr>
              <a:buFont typeface="Arial" pitchFamily="34" charset="0"/>
              <a:buChar char="•"/>
            </a:pPr>
            <a:r>
              <a:rPr lang="es-MX" sz="3400" dirty="0" smtClean="0"/>
              <a:t>Ask </a:t>
            </a:r>
            <a:r>
              <a:rPr lang="es-MX" sz="3400" dirty="0" err="1" smtClean="0"/>
              <a:t>your</a:t>
            </a:r>
            <a:r>
              <a:rPr lang="es-MX" sz="3400" dirty="0" smtClean="0"/>
              <a:t> </a:t>
            </a:r>
            <a:r>
              <a:rPr lang="es-MX" sz="3400" dirty="0" err="1" smtClean="0"/>
              <a:t>dentist</a:t>
            </a:r>
            <a:r>
              <a:rPr lang="es-MX" sz="3400" dirty="0" smtClean="0"/>
              <a:t> </a:t>
            </a:r>
            <a:r>
              <a:rPr lang="es-MX" sz="3400" dirty="0" err="1" smtClean="0"/>
              <a:t>if</a:t>
            </a:r>
            <a:r>
              <a:rPr lang="es-MX" sz="3400" dirty="0" smtClean="0"/>
              <a:t> he </a:t>
            </a:r>
            <a:r>
              <a:rPr lang="es-MX" sz="3400" dirty="0" err="1" smtClean="0"/>
              <a:t>or</a:t>
            </a:r>
            <a:r>
              <a:rPr lang="es-MX" sz="3400" dirty="0" smtClean="0"/>
              <a:t> </a:t>
            </a:r>
            <a:r>
              <a:rPr lang="es-MX" sz="3400" dirty="0" err="1" smtClean="0"/>
              <a:t>she</a:t>
            </a:r>
            <a:r>
              <a:rPr lang="es-MX" sz="3400" dirty="0" smtClean="0"/>
              <a:t> can </a:t>
            </a:r>
            <a:r>
              <a:rPr lang="es-MX" sz="3400" dirty="0" err="1" smtClean="0"/>
              <a:t>donate</a:t>
            </a:r>
            <a:r>
              <a:rPr lang="es-MX" sz="3400" dirty="0" smtClean="0"/>
              <a:t>.</a:t>
            </a:r>
            <a:endParaRPr lang="es-MX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56260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900" dirty="0" err="1" smtClean="0">
                <a:solidFill>
                  <a:srgbClr val="FFFF00"/>
                </a:solidFill>
              </a:rPr>
              <a:t>We</a:t>
            </a:r>
            <a:r>
              <a:rPr lang="es-MX" sz="3900" dirty="0" smtClean="0">
                <a:solidFill>
                  <a:srgbClr val="FFFF00"/>
                </a:solidFill>
              </a:rPr>
              <a:t> </a:t>
            </a:r>
            <a:r>
              <a:rPr lang="es-MX" sz="3900" dirty="0" smtClean="0">
                <a:solidFill>
                  <a:srgbClr val="FFFF00"/>
                </a:solidFill>
              </a:rPr>
              <a:t>can do </a:t>
            </a:r>
            <a:r>
              <a:rPr lang="es-MX" sz="3900" dirty="0" err="1" smtClean="0">
                <a:solidFill>
                  <a:srgbClr val="FFFF00"/>
                </a:solidFill>
              </a:rPr>
              <a:t>it</a:t>
            </a:r>
            <a:r>
              <a:rPr lang="es-MX" sz="3900" dirty="0" smtClean="0">
                <a:solidFill>
                  <a:srgbClr val="FFFF00"/>
                </a:solidFill>
              </a:rPr>
              <a:t> </a:t>
            </a:r>
            <a:r>
              <a:rPr lang="es-MX" sz="3900" dirty="0" err="1" smtClean="0">
                <a:solidFill>
                  <a:srgbClr val="FFFF00"/>
                </a:solidFill>
              </a:rPr>
              <a:t>with</a:t>
            </a:r>
            <a:r>
              <a:rPr lang="es-MX" sz="3900" dirty="0" smtClean="0">
                <a:solidFill>
                  <a:srgbClr val="FFFF00"/>
                </a:solidFill>
              </a:rPr>
              <a:t> </a:t>
            </a:r>
            <a:r>
              <a:rPr lang="es-MX" sz="3900" dirty="0" err="1" smtClean="0">
                <a:solidFill>
                  <a:srgbClr val="FFFF00"/>
                </a:solidFill>
              </a:rPr>
              <a:t>your</a:t>
            </a:r>
            <a:r>
              <a:rPr lang="es-MX" sz="3900" dirty="0" smtClean="0">
                <a:solidFill>
                  <a:srgbClr val="FFFF00"/>
                </a:solidFill>
              </a:rPr>
              <a:t> </a:t>
            </a:r>
            <a:r>
              <a:rPr lang="es-MX" sz="3900" dirty="0" err="1" smtClean="0">
                <a:solidFill>
                  <a:srgbClr val="FFFF00"/>
                </a:solidFill>
              </a:rPr>
              <a:t>help</a:t>
            </a:r>
            <a:r>
              <a:rPr lang="es-MX" sz="3900" dirty="0" smtClean="0">
                <a:solidFill>
                  <a:srgbClr val="FFFF00"/>
                </a:solidFill>
              </a:rPr>
              <a:t>. </a:t>
            </a:r>
          </a:p>
          <a:p>
            <a:pPr algn="ctr"/>
            <a:r>
              <a:rPr lang="es-MX" sz="3900" dirty="0" err="1" smtClean="0">
                <a:solidFill>
                  <a:srgbClr val="FFFF00"/>
                </a:solidFill>
              </a:rPr>
              <a:t>You</a:t>
            </a:r>
            <a:r>
              <a:rPr lang="es-MX" sz="3900" dirty="0" smtClean="0">
                <a:solidFill>
                  <a:srgbClr val="FFFF00"/>
                </a:solidFill>
              </a:rPr>
              <a:t> </a:t>
            </a:r>
            <a:r>
              <a:rPr lang="es-MX" sz="3900" dirty="0" smtClean="0">
                <a:solidFill>
                  <a:srgbClr val="FFFF00"/>
                </a:solidFill>
              </a:rPr>
              <a:t>can </a:t>
            </a:r>
            <a:r>
              <a:rPr lang="es-MX" sz="3900" dirty="0" err="1" smtClean="0">
                <a:solidFill>
                  <a:srgbClr val="FFFF00"/>
                </a:solidFill>
              </a:rPr>
              <a:t>make</a:t>
            </a:r>
            <a:r>
              <a:rPr lang="es-MX" sz="3900" dirty="0" smtClean="0">
                <a:solidFill>
                  <a:srgbClr val="FFFF00"/>
                </a:solidFill>
              </a:rPr>
              <a:t> a </a:t>
            </a:r>
            <a:r>
              <a:rPr lang="es-MX" sz="3900" dirty="0" err="1" smtClean="0">
                <a:solidFill>
                  <a:srgbClr val="FFFF00"/>
                </a:solidFill>
              </a:rPr>
              <a:t>difference</a:t>
            </a:r>
            <a:r>
              <a:rPr lang="es-MX" sz="3900" dirty="0" smtClean="0">
                <a:solidFill>
                  <a:srgbClr val="FFFF00"/>
                </a:solidFill>
              </a:rPr>
              <a:t>!</a:t>
            </a:r>
            <a:endParaRPr lang="es-MX" sz="39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2628900" y="269081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>
              <a:solidFill>
                <a:schemeClr val="bg1"/>
              </a:solidFill>
            </a:endParaRPr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4467225" y="457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s-MX">
              <a:solidFill>
                <a:schemeClr val="bg1"/>
              </a:solidFill>
            </a:endParaRP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228600" y="228600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Save their Smiles!  How?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4103" name="Picture 7" descr="C:\Documents and Settings\Chahna Ekstrom\Desktop\STS stuff\photos for lecture\IMG_1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3840480" cy="51206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267200" y="1447800"/>
            <a:ext cx="48768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Education</a:t>
            </a:r>
          </a:p>
          <a:p>
            <a:pPr algn="ctr"/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Education</a:t>
            </a:r>
          </a:p>
          <a:p>
            <a:pPr algn="ctr"/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Education</a:t>
            </a:r>
          </a:p>
          <a:p>
            <a:pPr algn="ctr"/>
            <a:endParaRPr lang="en-US" sz="32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And</a:t>
            </a:r>
          </a:p>
          <a:p>
            <a:pPr algn="ctr"/>
            <a:endParaRPr lang="en-US" sz="28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BRUSH, BRUSH, BRUSH 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Chahna Ekstrom\Desktop\Guatemala 3 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65" y="1"/>
            <a:ext cx="9165365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rPr>
              <a:t>We can </a:t>
            </a:r>
            <a:r>
              <a:rPr lang="en-US" dirty="0" smtClean="0"/>
              <a:t>Save Their Smiles !</a:t>
            </a:r>
            <a:endParaRPr kumimoji="0" lang="es-MX" sz="4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humbs.dreamstime.com/thumb_48/1143324753D146K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609600"/>
            <a:ext cx="4038600" cy="44481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562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www.</a:t>
            </a:r>
            <a:r>
              <a:rPr lang="en-US" sz="5400" dirty="0" smtClean="0">
                <a:solidFill>
                  <a:srgbClr val="FFFF00"/>
                </a:solidFill>
              </a:rPr>
              <a:t>SavetheirSmiles</a:t>
            </a:r>
            <a:r>
              <a:rPr lang="en-US" sz="5400" dirty="0" smtClean="0"/>
              <a:t>.org</a:t>
            </a:r>
            <a:endParaRPr lang="es-MX" sz="5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0010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December 2010: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Bilwaskarma, Nicaragua</a:t>
            </a:r>
          </a:p>
        </p:txBody>
      </p:sp>
      <p:pic>
        <p:nvPicPr>
          <p:cNvPr id="7171" name="Picture 3" descr="nanewz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3124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Map of Nicarag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438400"/>
            <a:ext cx="40782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 rot="595443">
            <a:off x="2209800" y="4267200"/>
            <a:ext cx="2284413" cy="201613"/>
          </a:xfrm>
          <a:prstGeom prst="rightArrow">
            <a:avLst>
              <a:gd name="adj1" fmla="val 50000"/>
              <a:gd name="adj2" fmla="val 2832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57200" y="5638800"/>
            <a:ext cx="320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Arial" charset="0"/>
                <a:ea typeface="ＭＳ Ｐゴシック" pitchFamily="32" charset="-128"/>
              </a:rPr>
              <a:t>Atlantic Coast = Miskito/Creole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3962400"/>
          </a:xfrm>
        </p:spPr>
        <p:txBody>
          <a:bodyPr/>
          <a:lstStyle/>
          <a:p>
            <a:pPr algn="l"/>
            <a:r>
              <a:rPr lang="es-MX" sz="4600" b="1" dirty="0" smtClean="0">
                <a:solidFill>
                  <a:srgbClr val="FFFF00"/>
                </a:solidFill>
              </a:rPr>
              <a:t/>
            </a:r>
            <a:br>
              <a:rPr lang="es-MX" sz="4600" b="1" dirty="0" smtClean="0">
                <a:solidFill>
                  <a:srgbClr val="FFFF00"/>
                </a:solidFill>
              </a:rPr>
            </a:br>
            <a:endParaRPr lang="es-MX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b="1" dirty="0" smtClean="0">
              <a:solidFill>
                <a:srgbClr val="FFFF00"/>
              </a:solidFill>
            </a:endParaRPr>
          </a:p>
          <a:p>
            <a:pPr algn="ctr"/>
            <a:endParaRPr lang="es-MX" b="1" dirty="0" smtClean="0">
              <a:solidFill>
                <a:srgbClr val="FFFF00"/>
              </a:solidFill>
            </a:endParaRPr>
          </a:p>
          <a:p>
            <a:pPr algn="ctr"/>
            <a:endParaRPr lang="es-MX" b="1" dirty="0" smtClean="0">
              <a:solidFill>
                <a:srgbClr val="FFFF00"/>
              </a:solidFill>
            </a:endParaRPr>
          </a:p>
          <a:p>
            <a:pPr algn="ctr"/>
            <a:r>
              <a:rPr lang="es-MX" b="1" dirty="0" err="1" smtClean="0">
                <a:solidFill>
                  <a:srgbClr val="FFFF00"/>
                </a:solidFill>
              </a:rPr>
              <a:t>What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  <a:r>
              <a:rPr lang="es-MX" b="1" dirty="0" err="1" smtClean="0">
                <a:solidFill>
                  <a:srgbClr val="FFFF00"/>
                </a:solidFill>
              </a:rPr>
              <a:t>is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  <a:r>
              <a:rPr lang="es-MX" b="1" dirty="0" err="1" smtClean="0">
                <a:solidFill>
                  <a:srgbClr val="FFFF00"/>
                </a:solidFill>
              </a:rPr>
              <a:t>it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  <a:r>
              <a:rPr lang="es-MX" b="1" dirty="0" err="1" smtClean="0">
                <a:solidFill>
                  <a:srgbClr val="FFFF00"/>
                </a:solidFill>
              </a:rPr>
              <a:t>like</a:t>
            </a:r>
            <a:r>
              <a:rPr lang="es-MX" b="1" dirty="0" smtClean="0">
                <a:solidFill>
                  <a:srgbClr val="FFFF00"/>
                </a:solidFill>
              </a:rPr>
              <a:t> to </a:t>
            </a:r>
            <a:r>
              <a:rPr lang="es-MX" b="1" dirty="0" err="1" smtClean="0">
                <a:solidFill>
                  <a:srgbClr val="FFFF00"/>
                </a:solidFill>
              </a:rPr>
              <a:t>live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  <a:r>
              <a:rPr lang="es-MX" b="1" dirty="0" err="1" smtClean="0">
                <a:solidFill>
                  <a:srgbClr val="FFFF00"/>
                </a:solidFill>
              </a:rPr>
              <a:t>there</a:t>
            </a:r>
            <a:r>
              <a:rPr lang="es-MX" b="1" dirty="0" smtClean="0">
                <a:solidFill>
                  <a:srgbClr val="FFFF00"/>
                </a:solidFill>
              </a:rPr>
              <a:t>?</a:t>
            </a:r>
            <a:br>
              <a:rPr lang="es-MX" b="1" dirty="0" smtClean="0">
                <a:solidFill>
                  <a:srgbClr val="FFFF00"/>
                </a:solidFill>
              </a:rPr>
            </a:br>
            <a:endParaRPr lang="es-MX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24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dirty="0" smtClean="0"/>
              <a:t>A </a:t>
            </a:r>
            <a:r>
              <a:rPr lang="es-MX" sz="4000" dirty="0" err="1" smtClean="0"/>
              <a:t>Kitchen</a:t>
            </a:r>
            <a:r>
              <a:rPr lang="es-MX" sz="4000" dirty="0" smtClean="0"/>
              <a:t> </a:t>
            </a:r>
            <a:r>
              <a:rPr lang="es-MX" sz="3600" dirty="0" smtClean="0"/>
              <a:t>- </a:t>
            </a:r>
            <a:r>
              <a:rPr lang="es-MX" sz="3600" dirty="0" err="1" smtClean="0"/>
              <a:t>the</a:t>
            </a:r>
            <a:r>
              <a:rPr lang="es-MX" sz="3600" dirty="0" smtClean="0"/>
              <a:t> </a:t>
            </a:r>
            <a:r>
              <a:rPr lang="es-MX" sz="3600" dirty="0" err="1" smtClean="0"/>
              <a:t>stove</a:t>
            </a:r>
            <a:r>
              <a:rPr lang="es-MX" sz="3600" dirty="0" smtClean="0"/>
              <a:t> </a:t>
            </a:r>
            <a:r>
              <a:rPr lang="es-MX" sz="3600" dirty="0" err="1" smtClean="0"/>
              <a:t>is</a:t>
            </a:r>
            <a:r>
              <a:rPr lang="es-MX" sz="3600" dirty="0" smtClean="0"/>
              <a:t> </a:t>
            </a:r>
            <a:r>
              <a:rPr lang="es-MX" sz="3600" dirty="0" err="1" smtClean="0"/>
              <a:t>made</a:t>
            </a:r>
            <a:r>
              <a:rPr lang="es-MX" sz="3600" dirty="0" smtClean="0"/>
              <a:t> of </a:t>
            </a:r>
            <a:r>
              <a:rPr lang="es-MX" sz="3600" dirty="0" err="1" smtClean="0"/>
              <a:t>clay</a:t>
            </a:r>
            <a:r>
              <a:rPr lang="es-MX" sz="3600" dirty="0" smtClean="0"/>
              <a:t>.</a:t>
            </a:r>
            <a:endParaRPr lang="es-MX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" y="6242447"/>
            <a:ext cx="9143999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400" dirty="0" err="1" smtClean="0"/>
              <a:t>There</a:t>
            </a:r>
            <a:r>
              <a:rPr lang="es-MX" sz="3400" dirty="0" smtClean="0"/>
              <a:t> </a:t>
            </a:r>
            <a:r>
              <a:rPr lang="es-MX" sz="3400" dirty="0" err="1" smtClean="0"/>
              <a:t>is</a:t>
            </a:r>
            <a:r>
              <a:rPr lang="es-MX" sz="3400" dirty="0" smtClean="0"/>
              <a:t> no </a:t>
            </a:r>
            <a:r>
              <a:rPr lang="es-MX" sz="3400" dirty="0" err="1" smtClean="0"/>
              <a:t>electricity</a:t>
            </a:r>
            <a:r>
              <a:rPr lang="es-MX" sz="3400" dirty="0" smtClean="0"/>
              <a:t> </a:t>
            </a:r>
            <a:r>
              <a:rPr lang="es-MX" sz="3400" dirty="0" err="1" smtClean="0"/>
              <a:t>or</a:t>
            </a:r>
            <a:r>
              <a:rPr lang="es-MX" sz="3400" dirty="0" smtClean="0"/>
              <a:t> </a:t>
            </a:r>
            <a:r>
              <a:rPr lang="es-MX" sz="3400" dirty="0" err="1" smtClean="0"/>
              <a:t>running</a:t>
            </a:r>
            <a:r>
              <a:rPr lang="es-MX" sz="3400" dirty="0" smtClean="0"/>
              <a:t> </a:t>
            </a:r>
            <a:r>
              <a:rPr lang="es-MX" sz="3400" dirty="0" err="1" smtClean="0"/>
              <a:t>water</a:t>
            </a:r>
            <a:r>
              <a:rPr lang="es-MX" sz="3400" dirty="0" smtClean="0"/>
              <a:t>.</a:t>
            </a:r>
            <a:endParaRPr lang="es-MX" sz="3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ying water. The kids work, to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685800"/>
            <a:ext cx="41148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8103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err="1" smtClean="0"/>
              <a:t>Fetching</a:t>
            </a:r>
            <a:r>
              <a:rPr lang="es-MX" dirty="0" smtClean="0"/>
              <a:t> </a:t>
            </a:r>
            <a:r>
              <a:rPr lang="es-MX" dirty="0" err="1" smtClean="0"/>
              <a:t>water</a:t>
            </a:r>
            <a:endParaRPr lang="es-MX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66247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400" dirty="0" err="1" smtClean="0"/>
              <a:t>Kids</a:t>
            </a:r>
            <a:r>
              <a:rPr lang="es-MX" sz="3400" dirty="0" smtClean="0"/>
              <a:t> </a:t>
            </a:r>
            <a:r>
              <a:rPr lang="es-MX" sz="3400" dirty="0" err="1" smtClean="0"/>
              <a:t>have</a:t>
            </a:r>
            <a:r>
              <a:rPr lang="es-MX" sz="3400" dirty="0" smtClean="0"/>
              <a:t> to </a:t>
            </a:r>
            <a:r>
              <a:rPr lang="es-MX" sz="3400" dirty="0" err="1" smtClean="0"/>
              <a:t>help</a:t>
            </a:r>
            <a:r>
              <a:rPr lang="es-MX" sz="3400" dirty="0" smtClean="0"/>
              <a:t> </a:t>
            </a:r>
            <a:r>
              <a:rPr lang="es-MX" sz="3400" dirty="0" err="1" smtClean="0"/>
              <a:t>out</a:t>
            </a:r>
            <a:r>
              <a:rPr lang="es-MX" sz="3400" dirty="0" smtClean="0"/>
              <a:t> a </a:t>
            </a:r>
            <a:r>
              <a:rPr lang="es-MX" sz="3400" dirty="0" err="1" smtClean="0"/>
              <a:t>lot</a:t>
            </a:r>
            <a:r>
              <a:rPr lang="es-MX" sz="3400" dirty="0" smtClean="0"/>
              <a:t>, </a:t>
            </a:r>
            <a:r>
              <a:rPr lang="es-MX" sz="3400" dirty="0" err="1" smtClean="0"/>
              <a:t>even</a:t>
            </a:r>
            <a:r>
              <a:rPr lang="es-MX" sz="3400" dirty="0" smtClean="0"/>
              <a:t> at 4 </a:t>
            </a:r>
            <a:r>
              <a:rPr lang="es-MX" sz="3400" dirty="0" err="1" smtClean="0"/>
              <a:t>years</a:t>
            </a:r>
            <a:r>
              <a:rPr lang="es-MX" sz="3400" dirty="0" smtClean="0"/>
              <a:t> of </a:t>
            </a:r>
            <a:r>
              <a:rPr lang="es-MX" sz="3400" dirty="0" err="1" smtClean="0"/>
              <a:t>age</a:t>
            </a:r>
            <a:r>
              <a:rPr lang="es-MX" sz="3400" dirty="0" smtClean="0"/>
              <a:t>.</a:t>
            </a:r>
            <a:endParaRPr lang="es-MX" sz="3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0000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12589</TotalTime>
  <Words>890</Words>
  <Application>Microsoft Office PowerPoint</Application>
  <PresentationFormat>On-screen Show (4:3)</PresentationFormat>
  <Paragraphs>150</Paragraphs>
  <Slides>51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Default Design</vt:lpstr>
      <vt:lpstr>Slide 1</vt:lpstr>
      <vt:lpstr>Slide 2</vt:lpstr>
      <vt:lpstr>Slide 3</vt:lpstr>
      <vt:lpstr> Healthy teeth – white and shiny.</vt:lpstr>
      <vt:lpstr>Slide 5</vt:lpstr>
      <vt:lpstr>December 2010:  Bilwaskarma, Nicaragua</vt:lpstr>
      <vt:lpstr> </vt:lpstr>
      <vt:lpstr>Slide 8</vt:lpstr>
      <vt:lpstr>Slide 9</vt:lpstr>
      <vt:lpstr>Slide 10</vt:lpstr>
      <vt:lpstr>Slide 11</vt:lpstr>
      <vt:lpstr>Slide 12</vt:lpstr>
      <vt:lpstr>Slide 13</vt:lpstr>
      <vt:lpstr>Slide 14</vt:lpstr>
      <vt:lpstr>A Miskito family with their hen and pig. Outhouse (bathroom) in the background.</vt:lpstr>
      <vt:lpstr>Slide 16</vt:lpstr>
      <vt:lpstr>Slide 17</vt:lpstr>
      <vt:lpstr>Separating the rice from the chaff.</vt:lpstr>
      <vt:lpstr>Slide 19</vt:lpstr>
      <vt:lpstr>The Hospital.</vt:lpstr>
      <vt:lpstr>Slide 21</vt:lpstr>
      <vt:lpstr>Slide 22</vt:lpstr>
      <vt:lpstr> One of the most popular games:  rolling an old bike tire with a stick.</vt:lpstr>
      <vt:lpstr>So what can we do to help  Save Their Smiles?</vt:lpstr>
      <vt:lpstr>Save their Smiles </vt:lpstr>
      <vt:lpstr>Slide 26</vt:lpstr>
      <vt:lpstr>Slide 27</vt:lpstr>
      <vt:lpstr>Slide 28</vt:lpstr>
      <vt:lpstr>Teach parents how to brush their kids teeth.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REALLY BAD CAVITIES ! </vt:lpstr>
      <vt:lpstr>Why are cavities bad? They hurt and can make you sick.</vt:lpstr>
      <vt:lpstr>Sweets make your teeth sad!</vt:lpstr>
      <vt:lpstr>Slide 42</vt:lpstr>
      <vt:lpstr>Slide 43</vt:lpstr>
      <vt:lpstr>Slide 44</vt:lpstr>
      <vt:lpstr>Fluoride Varnish</vt:lpstr>
      <vt:lpstr>Slide 46</vt:lpstr>
      <vt:lpstr>To get a smile like this….</vt:lpstr>
      <vt:lpstr>Slide 48</vt:lpstr>
      <vt:lpstr>Slide 49</vt:lpstr>
      <vt:lpstr>Slide 50</vt:lpstr>
      <vt:lpstr>Slide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</dc:creator>
  <cp:lastModifiedBy> </cp:lastModifiedBy>
  <cp:revision>55</cp:revision>
  <dcterms:created xsi:type="dcterms:W3CDTF">2007-11-19T22:47:01Z</dcterms:created>
  <dcterms:modified xsi:type="dcterms:W3CDTF">2010-11-15T06:42:40Z</dcterms:modified>
</cp:coreProperties>
</file>