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57" r:id="rId3"/>
    <p:sldId id="292" r:id="rId4"/>
    <p:sldId id="306" r:id="rId5"/>
    <p:sldId id="327" r:id="rId6"/>
    <p:sldId id="322" r:id="rId7"/>
    <p:sldId id="328" r:id="rId8"/>
    <p:sldId id="282" r:id="rId9"/>
    <p:sldId id="275" r:id="rId10"/>
    <p:sldId id="323" r:id="rId11"/>
    <p:sldId id="324" r:id="rId12"/>
    <p:sldId id="260" r:id="rId13"/>
    <p:sldId id="267" r:id="rId14"/>
    <p:sldId id="261" r:id="rId15"/>
    <p:sldId id="281" r:id="rId16"/>
    <p:sldId id="290" r:id="rId17"/>
    <p:sldId id="269" r:id="rId18"/>
    <p:sldId id="271" r:id="rId19"/>
    <p:sldId id="280" r:id="rId20"/>
    <p:sldId id="311" r:id="rId21"/>
    <p:sldId id="312" r:id="rId22"/>
    <p:sldId id="318" r:id="rId23"/>
    <p:sldId id="278" r:id="rId24"/>
    <p:sldId id="283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E9617-CB63-4956-8E0E-A8EDC897C911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15DE8AE1-948E-4800-B75C-9889EEA337E2}">
      <dgm:prSet phldrT="[Text]" custT="1"/>
      <dgm:spPr/>
      <dgm:t>
        <a:bodyPr/>
        <a:lstStyle/>
        <a:p>
          <a:r>
            <a:rPr lang="es-MX" sz="1200" dirty="0" smtClean="0"/>
            <a:t> </a:t>
          </a:r>
          <a:endParaRPr lang="es-MX" sz="1200" dirty="0"/>
        </a:p>
      </dgm:t>
    </dgm:pt>
    <dgm:pt modelId="{90A158B8-6C3E-4F7E-8B18-D6F3EA15E47C}" type="parTrans" cxnId="{CCE41E51-6C26-49A4-B47E-F569DCC6DEA7}">
      <dgm:prSet/>
      <dgm:spPr/>
      <dgm:t>
        <a:bodyPr/>
        <a:lstStyle/>
        <a:p>
          <a:endParaRPr lang="es-MX"/>
        </a:p>
      </dgm:t>
    </dgm:pt>
    <dgm:pt modelId="{B741609F-1609-4248-88BC-D64B74310882}" type="sibTrans" cxnId="{CCE41E51-6C26-49A4-B47E-F569DCC6DEA7}">
      <dgm:prSet/>
      <dgm:spPr/>
      <dgm:t>
        <a:bodyPr/>
        <a:lstStyle/>
        <a:p>
          <a:endParaRPr lang="es-MX"/>
        </a:p>
      </dgm:t>
    </dgm:pt>
    <dgm:pt modelId="{65B154FC-1F7F-47FE-A6AC-E3893A2CD596}">
      <dgm:prSet phldrT="[Text]" custT="1"/>
      <dgm:spPr/>
      <dgm:t>
        <a:bodyPr/>
        <a:lstStyle/>
        <a:p>
          <a:endParaRPr lang="es-MX" sz="2400" dirty="0"/>
        </a:p>
      </dgm:t>
    </dgm:pt>
    <dgm:pt modelId="{49BCF6B7-5F14-4DB5-A483-053C72DBB11A}" type="parTrans" cxnId="{912B714C-B381-49C5-AEF0-594F20388116}">
      <dgm:prSet/>
      <dgm:spPr/>
      <dgm:t>
        <a:bodyPr/>
        <a:lstStyle/>
        <a:p>
          <a:endParaRPr lang="es-MX"/>
        </a:p>
      </dgm:t>
    </dgm:pt>
    <dgm:pt modelId="{6166B7F5-8FEC-43F9-8EF1-C98DA58C7953}" type="sibTrans" cxnId="{912B714C-B381-49C5-AEF0-594F20388116}">
      <dgm:prSet/>
      <dgm:spPr/>
      <dgm:t>
        <a:bodyPr/>
        <a:lstStyle/>
        <a:p>
          <a:endParaRPr lang="es-MX"/>
        </a:p>
      </dgm:t>
    </dgm:pt>
    <dgm:pt modelId="{17DB3674-F4BE-494D-8505-C376A8A62833}" type="pres">
      <dgm:prSet presAssocID="{24AE9617-CB63-4956-8E0E-A8EDC897C911}" presName="Name0" presStyleCnt="0">
        <dgm:presLayoutVars>
          <dgm:dir/>
          <dgm:animLvl val="lvl"/>
          <dgm:resizeHandles val="exact"/>
        </dgm:presLayoutVars>
      </dgm:prSet>
      <dgm:spPr/>
    </dgm:pt>
    <dgm:pt modelId="{C70C2CA3-9B7C-404E-81A3-31A54E7C4546}" type="pres">
      <dgm:prSet presAssocID="{24AE9617-CB63-4956-8E0E-A8EDC897C911}" presName="dummy" presStyleCnt="0"/>
      <dgm:spPr/>
    </dgm:pt>
    <dgm:pt modelId="{AC94385E-A33A-4A8D-B5FC-B4286820D70C}" type="pres">
      <dgm:prSet presAssocID="{24AE9617-CB63-4956-8E0E-A8EDC897C911}" presName="linH" presStyleCnt="0"/>
      <dgm:spPr/>
    </dgm:pt>
    <dgm:pt modelId="{229575A6-BC24-4092-BE9F-5EECDF48BACA}" type="pres">
      <dgm:prSet presAssocID="{24AE9617-CB63-4956-8E0E-A8EDC897C911}" presName="padding1" presStyleCnt="0"/>
      <dgm:spPr/>
    </dgm:pt>
    <dgm:pt modelId="{27F949B8-3477-471E-B47D-558EA0F54771}" type="pres">
      <dgm:prSet presAssocID="{15DE8AE1-948E-4800-B75C-9889EEA337E2}" presName="linV" presStyleCnt="0"/>
      <dgm:spPr/>
    </dgm:pt>
    <dgm:pt modelId="{5B351116-38FB-4D07-BB3F-0DECA1A57FC1}" type="pres">
      <dgm:prSet presAssocID="{15DE8AE1-948E-4800-B75C-9889EEA337E2}" presName="spVertical1" presStyleCnt="0"/>
      <dgm:spPr/>
    </dgm:pt>
    <dgm:pt modelId="{33FD1A96-09B4-4FE2-941E-710191178161}" type="pres">
      <dgm:prSet presAssocID="{15DE8AE1-948E-4800-B75C-9889EEA337E2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7A134FA-8F1F-42EE-993D-BCFF468D1681}" type="pres">
      <dgm:prSet presAssocID="{15DE8AE1-948E-4800-B75C-9889EEA337E2}" presName="spVertical2" presStyleCnt="0"/>
      <dgm:spPr/>
    </dgm:pt>
    <dgm:pt modelId="{F48F4CE5-0694-4746-A25B-04ED23C14D39}" type="pres">
      <dgm:prSet presAssocID="{15DE8AE1-948E-4800-B75C-9889EEA337E2}" presName="spVertical3" presStyleCnt="0"/>
      <dgm:spPr/>
    </dgm:pt>
    <dgm:pt modelId="{FDEFD1AC-B224-49D1-AAE4-4A78A0673C26}" type="pres">
      <dgm:prSet presAssocID="{B741609F-1609-4248-88BC-D64B74310882}" presName="space" presStyleCnt="0"/>
      <dgm:spPr/>
    </dgm:pt>
    <dgm:pt modelId="{590819A7-D988-4210-89DB-A5CC802532BA}" type="pres">
      <dgm:prSet presAssocID="{65B154FC-1F7F-47FE-A6AC-E3893A2CD596}" presName="linV" presStyleCnt="0"/>
      <dgm:spPr/>
    </dgm:pt>
    <dgm:pt modelId="{53C2BB64-FA41-40D3-9F02-4408309C864B}" type="pres">
      <dgm:prSet presAssocID="{65B154FC-1F7F-47FE-A6AC-E3893A2CD596}" presName="spVertical1" presStyleCnt="0"/>
      <dgm:spPr/>
    </dgm:pt>
    <dgm:pt modelId="{0E69D483-A177-415A-9F7B-43893970A941}" type="pres">
      <dgm:prSet presAssocID="{65B154FC-1F7F-47FE-A6AC-E3893A2CD596}" presName="parTx" presStyleLbl="revTx" presStyleIdx="1" presStyleCnt="2" custScaleX="367973" custLinFactNeighborX="-65081" custLinFactNeighborY="2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99D2B78-28EE-45A8-9223-67BF0B771645}" type="pres">
      <dgm:prSet presAssocID="{65B154FC-1F7F-47FE-A6AC-E3893A2CD596}" presName="spVertical2" presStyleCnt="0"/>
      <dgm:spPr/>
    </dgm:pt>
    <dgm:pt modelId="{9BD9B8D8-C381-44ED-A001-EEA55AEFA2B8}" type="pres">
      <dgm:prSet presAssocID="{65B154FC-1F7F-47FE-A6AC-E3893A2CD596}" presName="spVertical3" presStyleCnt="0"/>
      <dgm:spPr/>
    </dgm:pt>
    <dgm:pt modelId="{4CCA85DA-7234-4480-9290-C42AB7A3A97B}" type="pres">
      <dgm:prSet presAssocID="{24AE9617-CB63-4956-8E0E-A8EDC897C911}" presName="padding2" presStyleCnt="0"/>
      <dgm:spPr/>
    </dgm:pt>
    <dgm:pt modelId="{BB9F1CD9-5D73-45A5-8462-502C0B4A26EC}" type="pres">
      <dgm:prSet presAssocID="{24AE9617-CB63-4956-8E0E-A8EDC897C911}" presName="negArrow" presStyleCnt="0"/>
      <dgm:spPr/>
    </dgm:pt>
    <dgm:pt modelId="{E082908E-79BD-4DFE-A016-4851441D0F9E}" type="pres">
      <dgm:prSet presAssocID="{24AE9617-CB63-4956-8E0E-A8EDC897C911}" presName="backgroundArrow" presStyleLbl="node1" presStyleIdx="0" presStyleCnt="1" custLinFactNeighborX="-20000" custLinFactNeighborY="-957"/>
      <dgm:spPr/>
    </dgm:pt>
  </dgm:ptLst>
  <dgm:cxnLst>
    <dgm:cxn modelId="{A1532865-9478-423E-A4A5-2F675145F078}" type="presOf" srcId="{65B154FC-1F7F-47FE-A6AC-E3893A2CD596}" destId="{0E69D483-A177-415A-9F7B-43893970A941}" srcOrd="0" destOrd="0" presId="urn:microsoft.com/office/officeart/2005/8/layout/hProcess3"/>
    <dgm:cxn modelId="{912B714C-B381-49C5-AEF0-594F20388116}" srcId="{24AE9617-CB63-4956-8E0E-A8EDC897C911}" destId="{65B154FC-1F7F-47FE-A6AC-E3893A2CD596}" srcOrd="1" destOrd="0" parTransId="{49BCF6B7-5F14-4DB5-A483-053C72DBB11A}" sibTransId="{6166B7F5-8FEC-43F9-8EF1-C98DA58C7953}"/>
    <dgm:cxn modelId="{CCE41E51-6C26-49A4-B47E-F569DCC6DEA7}" srcId="{24AE9617-CB63-4956-8E0E-A8EDC897C911}" destId="{15DE8AE1-948E-4800-B75C-9889EEA337E2}" srcOrd="0" destOrd="0" parTransId="{90A158B8-6C3E-4F7E-8B18-D6F3EA15E47C}" sibTransId="{B741609F-1609-4248-88BC-D64B74310882}"/>
    <dgm:cxn modelId="{4047CFD9-B168-42E2-BD73-A44280AE9B1A}" type="presOf" srcId="{15DE8AE1-948E-4800-B75C-9889EEA337E2}" destId="{33FD1A96-09B4-4FE2-941E-710191178161}" srcOrd="0" destOrd="0" presId="urn:microsoft.com/office/officeart/2005/8/layout/hProcess3"/>
    <dgm:cxn modelId="{0F596233-A39D-4A14-91A8-36715F94B594}" type="presOf" srcId="{24AE9617-CB63-4956-8E0E-A8EDC897C911}" destId="{17DB3674-F4BE-494D-8505-C376A8A62833}" srcOrd="0" destOrd="0" presId="urn:microsoft.com/office/officeart/2005/8/layout/hProcess3"/>
    <dgm:cxn modelId="{4A643829-71F7-41A8-8F39-47ADDF82C3B9}" type="presParOf" srcId="{17DB3674-F4BE-494D-8505-C376A8A62833}" destId="{C70C2CA3-9B7C-404E-81A3-31A54E7C4546}" srcOrd="0" destOrd="0" presId="urn:microsoft.com/office/officeart/2005/8/layout/hProcess3"/>
    <dgm:cxn modelId="{F2F1EB39-162F-40D9-BDDE-F64ED0A30761}" type="presParOf" srcId="{17DB3674-F4BE-494D-8505-C376A8A62833}" destId="{AC94385E-A33A-4A8D-B5FC-B4286820D70C}" srcOrd="1" destOrd="0" presId="urn:microsoft.com/office/officeart/2005/8/layout/hProcess3"/>
    <dgm:cxn modelId="{8511713A-763C-4D98-AC1B-5A062D9431D4}" type="presParOf" srcId="{AC94385E-A33A-4A8D-B5FC-B4286820D70C}" destId="{229575A6-BC24-4092-BE9F-5EECDF48BACA}" srcOrd="0" destOrd="0" presId="urn:microsoft.com/office/officeart/2005/8/layout/hProcess3"/>
    <dgm:cxn modelId="{7EDE814E-27CE-4AC2-8587-C07B143D9883}" type="presParOf" srcId="{AC94385E-A33A-4A8D-B5FC-B4286820D70C}" destId="{27F949B8-3477-471E-B47D-558EA0F54771}" srcOrd="1" destOrd="0" presId="urn:microsoft.com/office/officeart/2005/8/layout/hProcess3"/>
    <dgm:cxn modelId="{AC70E651-019C-4D02-9005-7EAD33B3991D}" type="presParOf" srcId="{27F949B8-3477-471E-B47D-558EA0F54771}" destId="{5B351116-38FB-4D07-BB3F-0DECA1A57FC1}" srcOrd="0" destOrd="0" presId="urn:microsoft.com/office/officeart/2005/8/layout/hProcess3"/>
    <dgm:cxn modelId="{CC402BF8-B04B-4C41-BFBF-73F43CE6BA00}" type="presParOf" srcId="{27F949B8-3477-471E-B47D-558EA0F54771}" destId="{33FD1A96-09B4-4FE2-941E-710191178161}" srcOrd="1" destOrd="0" presId="urn:microsoft.com/office/officeart/2005/8/layout/hProcess3"/>
    <dgm:cxn modelId="{0F37F9AA-BC22-4B90-8D35-F51D3E728811}" type="presParOf" srcId="{27F949B8-3477-471E-B47D-558EA0F54771}" destId="{C7A134FA-8F1F-42EE-993D-BCFF468D1681}" srcOrd="2" destOrd="0" presId="urn:microsoft.com/office/officeart/2005/8/layout/hProcess3"/>
    <dgm:cxn modelId="{A3F722BF-9762-48B1-BD28-4B7935965A02}" type="presParOf" srcId="{27F949B8-3477-471E-B47D-558EA0F54771}" destId="{F48F4CE5-0694-4746-A25B-04ED23C14D39}" srcOrd="3" destOrd="0" presId="urn:microsoft.com/office/officeart/2005/8/layout/hProcess3"/>
    <dgm:cxn modelId="{F97B70EE-BA19-4CE7-9F39-7C2471678227}" type="presParOf" srcId="{AC94385E-A33A-4A8D-B5FC-B4286820D70C}" destId="{FDEFD1AC-B224-49D1-AAE4-4A78A0673C26}" srcOrd="2" destOrd="0" presId="urn:microsoft.com/office/officeart/2005/8/layout/hProcess3"/>
    <dgm:cxn modelId="{83F7A955-110C-44C4-A975-7516D60D26F0}" type="presParOf" srcId="{AC94385E-A33A-4A8D-B5FC-B4286820D70C}" destId="{590819A7-D988-4210-89DB-A5CC802532BA}" srcOrd="3" destOrd="0" presId="urn:microsoft.com/office/officeart/2005/8/layout/hProcess3"/>
    <dgm:cxn modelId="{54E13AD1-59A9-4AC2-AB09-EE5FF422A09C}" type="presParOf" srcId="{590819A7-D988-4210-89DB-A5CC802532BA}" destId="{53C2BB64-FA41-40D3-9F02-4408309C864B}" srcOrd="0" destOrd="0" presId="urn:microsoft.com/office/officeart/2005/8/layout/hProcess3"/>
    <dgm:cxn modelId="{E91A53C0-040E-45D6-B917-41BA3E56E848}" type="presParOf" srcId="{590819A7-D988-4210-89DB-A5CC802532BA}" destId="{0E69D483-A177-415A-9F7B-43893970A941}" srcOrd="1" destOrd="0" presId="urn:microsoft.com/office/officeart/2005/8/layout/hProcess3"/>
    <dgm:cxn modelId="{4FC3BCD6-CAB6-4AB7-9743-9B51C153411C}" type="presParOf" srcId="{590819A7-D988-4210-89DB-A5CC802532BA}" destId="{C99D2B78-28EE-45A8-9223-67BF0B771645}" srcOrd="2" destOrd="0" presId="urn:microsoft.com/office/officeart/2005/8/layout/hProcess3"/>
    <dgm:cxn modelId="{75E04FD8-A9B6-4347-A99A-16210643C1D4}" type="presParOf" srcId="{590819A7-D988-4210-89DB-A5CC802532BA}" destId="{9BD9B8D8-C381-44ED-A001-EEA55AEFA2B8}" srcOrd="3" destOrd="0" presId="urn:microsoft.com/office/officeart/2005/8/layout/hProcess3"/>
    <dgm:cxn modelId="{A8E50542-971C-4B9B-B2CB-7DAF21747802}" type="presParOf" srcId="{AC94385E-A33A-4A8D-B5FC-B4286820D70C}" destId="{4CCA85DA-7234-4480-9290-C42AB7A3A97B}" srcOrd="4" destOrd="0" presId="urn:microsoft.com/office/officeart/2005/8/layout/hProcess3"/>
    <dgm:cxn modelId="{739E8BE4-5028-4F03-906E-737690783A87}" type="presParOf" srcId="{AC94385E-A33A-4A8D-B5FC-B4286820D70C}" destId="{BB9F1CD9-5D73-45A5-8462-502C0B4A26EC}" srcOrd="5" destOrd="0" presId="urn:microsoft.com/office/officeart/2005/8/layout/hProcess3"/>
    <dgm:cxn modelId="{E3B5685B-960C-4286-92A5-7279578164B7}" type="presParOf" srcId="{AC94385E-A33A-4A8D-B5FC-B4286820D70C}" destId="{E082908E-79BD-4DFE-A016-4851441D0F9E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324991-7C8B-4713-ABC2-C512A67C37D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8E1C9D1-49FF-48FD-91D2-DE03AD86A387}" type="pres">
      <dgm:prSet presAssocID="{F5324991-7C8B-4713-ABC2-C512A67C37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</dgm:ptLst>
  <dgm:cxnLst>
    <dgm:cxn modelId="{66E5E466-A81B-4A72-85A1-1B42B648FA9A}" type="presOf" srcId="{F5324991-7C8B-4713-ABC2-C512A67C37DE}" destId="{98E1C9D1-49FF-48FD-91D2-DE03AD86A38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82908E-79BD-4DFE-A016-4851441D0F9E}">
      <dsp:nvSpPr>
        <dsp:cNvPr id="0" name=""/>
        <dsp:cNvSpPr/>
      </dsp:nvSpPr>
      <dsp:spPr>
        <a:xfrm>
          <a:off x="0" y="15520"/>
          <a:ext cx="1524000" cy="792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9D483-A177-415A-9F7B-43893970A941}">
      <dsp:nvSpPr>
        <dsp:cNvPr id="0" name=""/>
        <dsp:cNvSpPr/>
      </dsp:nvSpPr>
      <dsp:spPr>
        <a:xfrm>
          <a:off x="263049" y="226610"/>
          <a:ext cx="941953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/>
        </a:p>
      </dsp:txBody>
      <dsp:txXfrm>
        <a:off x="263049" y="226610"/>
        <a:ext cx="941953" cy="396000"/>
      </dsp:txXfrm>
    </dsp:sp>
    <dsp:sp modelId="{33FD1A96-09B4-4FE2-941E-710191178161}">
      <dsp:nvSpPr>
        <dsp:cNvPr id="0" name=""/>
        <dsp:cNvSpPr/>
      </dsp:nvSpPr>
      <dsp:spPr>
        <a:xfrm>
          <a:off x="122465" y="221100"/>
          <a:ext cx="255984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 </a:t>
          </a:r>
          <a:endParaRPr lang="es-MX" sz="1200" kern="1200" dirty="0"/>
        </a:p>
      </dsp:txBody>
      <dsp:txXfrm>
        <a:off x="122465" y="221100"/>
        <a:ext cx="255984" cy="396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5F91-A36B-4FEA-A662-D132447289E5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042A3-0131-4E47-84C6-B81BAEB4BEB0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42A3-0131-4E47-84C6-B81BAEB4BEB0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42A3-0131-4E47-84C6-B81BAEB4BEB0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42A3-0131-4E47-84C6-B81BAEB4BEB0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Son blancos,</a:t>
            </a:r>
            <a:r>
              <a:rPr lang="es-MX" baseline="0" dirty="0" smtClean="0"/>
              <a:t> sin </a:t>
            </a:r>
            <a:r>
              <a:rPr lang="es-MX" baseline="0" dirty="0" err="1" smtClean="0"/>
              <a:t>oyos</a:t>
            </a:r>
            <a:r>
              <a:rPr lang="es-MX" baseline="0" dirty="0" smtClean="0"/>
              <a:t> o partes negros. Las </a:t>
            </a:r>
            <a:r>
              <a:rPr lang="es-MX" baseline="0" dirty="0" err="1" smtClean="0"/>
              <a:t>encias</a:t>
            </a:r>
            <a:r>
              <a:rPr lang="es-MX" baseline="0" dirty="0" smtClean="0"/>
              <a:t> son rosa y sanos, sin inflamación rojo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42A3-0131-4E47-84C6-B81BAEB4BEB0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2D21-A2FF-4387-B835-69AD682952BE}" type="datetimeFigureOut">
              <a:rPr lang="es-MX" smtClean="0"/>
              <a:pPr/>
              <a:t>16/11/2010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0BF38-A5A0-48F3-B7CF-A01F4229EE91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2628900" y="269081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0" y="7620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5800" b="1" dirty="0" smtClean="0">
                <a:solidFill>
                  <a:srgbClr val="FFFF00"/>
                </a:solidFill>
              </a:rPr>
              <a:t>Cepilla</a:t>
            </a:r>
            <a:r>
              <a:rPr lang="en-US" sz="5800" b="1" dirty="0" smtClean="0">
                <a:solidFill>
                  <a:srgbClr val="FFFF00"/>
                </a:solidFill>
              </a:rPr>
              <a:t> en </a:t>
            </a:r>
            <a:r>
              <a:rPr lang="es-MX" sz="5800" b="1" dirty="0" smtClean="0">
                <a:solidFill>
                  <a:srgbClr val="FFFF00"/>
                </a:solidFill>
              </a:rPr>
              <a:t>Escuela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1190685"/>
            <a:ext cx="411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dirty="0" smtClean="0"/>
              <a:t>Una parte del proyecto Salva la Sonrisa, para los estudiantes y los maestros del </a:t>
            </a:r>
          </a:p>
          <a:p>
            <a:pPr algn="ctr"/>
            <a:r>
              <a:rPr lang="es-MX" sz="3600" dirty="0" smtClean="0"/>
              <a:t>Territorio Bilwaskarma</a:t>
            </a:r>
          </a:p>
          <a:p>
            <a:pPr algn="ctr"/>
            <a:endParaRPr lang="es-MX" sz="3600" dirty="0" smtClean="0"/>
          </a:p>
        </p:txBody>
      </p:sp>
      <p:pic>
        <p:nvPicPr>
          <p:cNvPr id="6" name="Picture 5" descr="MP00029_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5181600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ho wants to brush their tee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4978400" cy="373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7692" y="6135469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Lucida Calligraphy" pitchFamily="66" charset="0"/>
              </a:rPr>
              <a:t>Compañeros</a:t>
            </a:r>
            <a:r>
              <a:rPr lang="en-US" dirty="0" smtClean="0">
                <a:latin typeface="Lucida Calligraphy" pitchFamily="66" charset="0"/>
              </a:rPr>
              <a:t> en la </a:t>
            </a:r>
            <a:r>
              <a:rPr lang="en-US" dirty="0" err="1" smtClean="0">
                <a:latin typeface="Lucida Calligraphy" pitchFamily="66" charset="0"/>
              </a:rPr>
              <a:t>Salud</a:t>
            </a:r>
            <a:endParaRPr lang="en-US" dirty="0" smtClean="0">
              <a:latin typeface="Lucida Calligraphy" pitchFamily="66" charset="0"/>
            </a:endParaRP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Como puede proteger a tus dientes?</a:t>
            </a:r>
            <a:endParaRPr lang="es-MX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35113"/>
            <a:ext cx="3048000" cy="639762"/>
          </a:xfrm>
        </p:spPr>
        <p:txBody>
          <a:bodyPr/>
          <a:lstStyle/>
          <a:p>
            <a:pPr algn="ctr"/>
            <a:r>
              <a:rPr lang="es-MX" sz="3200" dirty="0" smtClean="0"/>
              <a:t>Come bien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7" name="Content Placeholder 6" descr="IMG00018-20101114-20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200223" y="3018035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3800" y="1524000"/>
            <a:ext cx="5562600" cy="639762"/>
          </a:xfrm>
        </p:spPr>
        <p:txBody>
          <a:bodyPr>
            <a:noAutofit/>
          </a:bodyPr>
          <a:lstStyle/>
          <a:p>
            <a:r>
              <a:rPr lang="es-MX" sz="3000" dirty="0" smtClean="0"/>
              <a:t>Usa Colgate porque </a:t>
            </a:r>
            <a:r>
              <a:rPr lang="es-MX" sz="3000" smtClean="0"/>
              <a:t>tiene floro.</a:t>
            </a:r>
            <a:endParaRPr lang="es-MX" sz="3000" dirty="0"/>
          </a:p>
        </p:txBody>
      </p:sp>
      <p:pic>
        <p:nvPicPr>
          <p:cNvPr id="8" name="Content Placeholder 7" descr="IMG00016-20101114-203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071937" y="2634853"/>
            <a:ext cx="4614863" cy="346114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681662"/>
            <a:ext cx="9144000" cy="566738"/>
          </a:xfrm>
        </p:spPr>
        <p:txBody>
          <a:bodyPr>
            <a:noAutofit/>
          </a:bodyPr>
          <a:lstStyle/>
          <a:p>
            <a:pPr algn="ctr"/>
            <a:r>
              <a:rPr lang="es-MX" sz="2900" dirty="0" smtClean="0"/>
              <a:t>Irte regularmente al dentista para limpiar los dientes.</a:t>
            </a:r>
            <a:endParaRPr lang="es-MX" sz="2900" dirty="0"/>
          </a:p>
        </p:txBody>
      </p:sp>
      <p:pic>
        <p:nvPicPr>
          <p:cNvPr id="10" name="Picture Placeholder 9" descr="61TW8HQKWWL__BO2,204,203,200_PIsitb-sticker-arrow-click,TopRight,35,-76_AA300_SH20_OU01_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00" b="12500"/>
          <a:stretch>
            <a:fillRect/>
          </a:stretch>
        </p:blipFill>
        <p:spPr>
          <a:xfrm>
            <a:off x="1524000" y="334566"/>
            <a:ext cx="6361112" cy="477083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609600"/>
            <a:ext cx="7315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Como </a:t>
            </a:r>
            <a:r>
              <a:rPr lang="es-MX" sz="4000" dirty="0" smtClean="0">
                <a:solidFill>
                  <a:schemeClr val="tx1"/>
                </a:solidFill>
              </a:rPr>
              <a:t>ve</a:t>
            </a:r>
            <a:r>
              <a:rPr lang="en-US" sz="4000" dirty="0" smtClean="0">
                <a:solidFill>
                  <a:schemeClr val="tx1"/>
                </a:solidFill>
              </a:rPr>
              <a:t> un Diente </a:t>
            </a:r>
            <a:r>
              <a:rPr lang="es-MX" sz="4000" dirty="0" smtClean="0">
                <a:solidFill>
                  <a:schemeClr val="tx1"/>
                </a:solidFill>
              </a:rPr>
              <a:t>saludable</a:t>
            </a:r>
            <a:r>
              <a:rPr lang="en-US" sz="4000" dirty="0" smtClean="0">
                <a:solidFill>
                  <a:schemeClr val="tx1"/>
                </a:solidFill>
              </a:rPr>
              <a:t>?</a:t>
            </a:r>
            <a:endParaRPr lang="es-MX" sz="4000" dirty="0">
              <a:solidFill>
                <a:schemeClr val="tx1"/>
              </a:solidFill>
            </a:endParaRPr>
          </a:p>
        </p:txBody>
      </p:sp>
      <p:pic>
        <p:nvPicPr>
          <p:cNvPr id="3" name="Picture 43" descr="C:\Users\Susan\AppData\Local\Microsoft\Windows\Temporary Internet Files\Content.IE5\MTQVSJCI\MPj0423034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39624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7105" name="Picture 1" descr="Tooth anat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057400"/>
            <a:ext cx="5791200" cy="4191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29400" y="2145268"/>
            <a:ext cx="1066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Esmalte</a:t>
            </a:r>
            <a:endParaRPr lang="es-MX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2743200"/>
            <a:ext cx="94673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chemeClr val="bg1"/>
                </a:solidFill>
              </a:rPr>
              <a:t>Dentina</a:t>
            </a:r>
            <a:endParaRPr lang="es-MX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3440668"/>
            <a:ext cx="76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chemeClr val="bg1"/>
                </a:solidFill>
              </a:rPr>
              <a:t>Pulpa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2514600"/>
            <a:ext cx="914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chemeClr val="bg1"/>
                </a:solidFill>
              </a:rPr>
              <a:t>Corona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4267200"/>
            <a:ext cx="685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err="1" smtClean="0">
                <a:solidFill>
                  <a:schemeClr val="bg1"/>
                </a:solidFill>
              </a:rPr>
              <a:t>Raiz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114800"/>
            <a:ext cx="1295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chemeClr val="bg1"/>
                </a:solidFill>
              </a:rPr>
              <a:t>Cemento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4572000"/>
            <a:ext cx="1295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chemeClr val="bg1"/>
                </a:solidFill>
              </a:rPr>
              <a:t>Ligamento </a:t>
            </a:r>
            <a:r>
              <a:rPr lang="es-NI" b="1" dirty="0" err="1" smtClean="0">
                <a:solidFill>
                  <a:schemeClr val="bg1"/>
                </a:solidFill>
              </a:rPr>
              <a:t>periodontal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5325070"/>
            <a:ext cx="14478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NI" b="1" dirty="0" smtClean="0">
                <a:solidFill>
                  <a:schemeClr val="bg1"/>
                </a:solidFill>
              </a:rPr>
              <a:t>Los nervios y el suministro de sangre</a:t>
            </a:r>
            <a:endParaRPr lang="es-MX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s-MX" dirty="0" smtClean="0"/>
              <a:t>Como ve dientes saludables?</a:t>
            </a:r>
            <a:br>
              <a:rPr lang="es-MX" dirty="0" smtClean="0"/>
            </a:br>
            <a:r>
              <a:rPr lang="es-MX" sz="4000" dirty="0" smtClean="0"/>
              <a:t>Blancos sin hoyos o placa.</a:t>
            </a:r>
            <a:endParaRPr lang="es-MX" sz="4000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8200" y="1752600"/>
            <a:ext cx="7348537" cy="4495800"/>
            <a:chOff x="804863" y="1600200"/>
            <a:chExt cx="7348537" cy="4495800"/>
          </a:xfrm>
        </p:grpSpPr>
        <p:pic>
          <p:nvPicPr>
            <p:cNvPr id="77829" name="Picture 4" descr="PIC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9200" y="1600200"/>
              <a:ext cx="3048000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0" name="Picture 5" descr="PIC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4863" y="4114800"/>
              <a:ext cx="3338512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1" name="Picture 6" descr="PIC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05400" y="4038600"/>
              <a:ext cx="3048000" cy="197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4" descr="P2120004"/>
          <p:cNvPicPr>
            <a:picLocks noChangeAspect="1" noChangeArrowheads="1"/>
          </p:cNvPicPr>
          <p:nvPr/>
        </p:nvPicPr>
        <p:blipFill>
          <a:blip r:embed="rId6" cstate="print"/>
          <a:srcRect l="13739" t="35146" r="61028" b="39297"/>
          <a:stretch>
            <a:fillRect/>
          </a:stretch>
        </p:blipFill>
        <p:spPr bwMode="auto">
          <a:xfrm>
            <a:off x="762000" y="1644676"/>
            <a:ext cx="3429000" cy="21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ental ca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6248400" cy="3981450"/>
          </a:xfrm>
          <a:prstGeom prst="rect">
            <a:avLst/>
          </a:prstGeom>
          <a:noFill/>
        </p:spPr>
      </p:pic>
      <p:pic>
        <p:nvPicPr>
          <p:cNvPr id="3" name="Picture 43" descr="C:\Users\Susan\AppData\Local\Microsoft\Windows\Temporary Internet Files\Content.IE5\MTQVSJCI\MPj0423034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00" y="609600"/>
            <a:ext cx="70866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</a:rPr>
              <a:t>Que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es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una</a:t>
            </a:r>
            <a:r>
              <a:rPr lang="en-US" sz="5400" dirty="0" smtClean="0">
                <a:solidFill>
                  <a:schemeClr val="tx1"/>
                </a:solidFill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</a:rPr>
              <a:t>caria</a:t>
            </a:r>
            <a:r>
              <a:rPr lang="en-US" sz="5400" dirty="0" smtClean="0">
                <a:solidFill>
                  <a:schemeClr val="tx1"/>
                </a:solidFill>
              </a:rPr>
              <a:t>?</a:t>
            </a:r>
            <a:endParaRPr lang="es-MX" sz="54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87476">
            <a:off x="6072713" y="510475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10" name="12-Point Star 9"/>
          <p:cNvSpPr/>
          <p:nvPr/>
        </p:nvSpPr>
        <p:spPr>
          <a:xfrm>
            <a:off x="6858000" y="5257800"/>
            <a:ext cx="2286000" cy="1371600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Dolor !</a:t>
            </a:r>
            <a:endParaRPr lang="es-MX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 descr="http://by146w.bay146.mail.live.com/att/GetAttachment.aspx?tnail=1&amp;messageId=3b31c1c9-6a0c-11df-9336-002264c24dec&amp;Aux=4|0|8CCCC30222F77B0|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7348" name="AutoShape 4" descr="http://by146w.bay146.mail.live.com/att/GetAttachment.aspx?tnail=0&amp;messageId=3b31c1c9-6a0c-11df-9336-002264c24dec&amp;Aux=4|0|8CCCC30222F77B0|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7350" name="Picture 6" descr="C:\Documents and Settings\Chahna Ekstrom\Local Settings\Temp\Temporary Directory 1 for photos.zip\NicaraguaJan 07a 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81" y="0"/>
            <a:ext cx="917058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76200" y="5903893"/>
            <a:ext cx="92202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Cano y </a:t>
            </a:r>
            <a:r>
              <a:rPr lang="en-US" sz="3200" dirty="0" err="1" smtClean="0">
                <a:solidFill>
                  <a:srgbClr val="FF0000"/>
                </a:solidFill>
              </a:rPr>
              <a:t>dulces</a:t>
            </a:r>
            <a:r>
              <a:rPr lang="en-US" sz="2400" dirty="0" smtClean="0">
                <a:solidFill>
                  <a:schemeClr val="bg1"/>
                </a:solidFill>
              </a:rPr>
              <a:t>  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en-US" sz="2800" dirty="0" err="1" smtClean="0">
                <a:solidFill>
                  <a:srgbClr val="FF0000"/>
                </a:solidFill>
              </a:rPr>
              <a:t>Dientes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enfermos</a:t>
            </a:r>
            <a:r>
              <a:rPr lang="en-US" sz="2800" dirty="0" smtClean="0">
                <a:solidFill>
                  <a:srgbClr val="FF0000"/>
                </a:solidFill>
              </a:rPr>
              <a:t> y </a:t>
            </a:r>
            <a:r>
              <a:rPr lang="en-US" sz="2800" b="1" dirty="0" err="1" smtClean="0">
                <a:solidFill>
                  <a:srgbClr val="FF0000"/>
                </a:solidFill>
              </a:rPr>
              <a:t>dolorosos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</a:p>
          <a:p>
            <a:endParaRPr lang="es-MX" sz="1400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590800" y="6019800"/>
          <a:ext cx="15240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219200" y="2819400"/>
            <a:ext cx="6629400" cy="381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 dirty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Azucar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es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comida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por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los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bacterias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que</a:t>
            </a:r>
            <a:r>
              <a:rPr lang="en-US" sz="2800" dirty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hacen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oyos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en los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dientes</a:t>
            </a:r>
            <a:endParaRPr lang="en-US" sz="2800" dirty="0" smtClean="0">
              <a:solidFill>
                <a:srgbClr val="000066"/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000066"/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Al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cepillar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los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dientes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remueve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las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bacterias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y los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dientes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serian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mas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fuertes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,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brillosos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, y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blancos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. 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000066"/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Sin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oyos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, los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dientes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no van a </a:t>
            </a:r>
            <a:r>
              <a:rPr lang="en-US" sz="2800" dirty="0" err="1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causar</a:t>
            </a:r>
            <a:r>
              <a:rPr lang="en-US" sz="2800" dirty="0" smtClean="0">
                <a:solidFill>
                  <a:srgbClr val="000066"/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 dolor.</a:t>
            </a:r>
          </a:p>
          <a:p>
            <a:pPr>
              <a:buFont typeface="Arial" charset="0"/>
              <a:buChar char="•"/>
            </a:pPr>
            <a:endParaRPr lang="en-US" sz="1800" dirty="0">
              <a:solidFill>
                <a:srgbClr val="000066"/>
              </a:solidFill>
              <a:latin typeface="Calibri" pitchFamily="34" charset="0"/>
              <a:ea typeface="Arial Unicode MS" pitchFamily="34" charset="-128"/>
              <a:cs typeface="Arial" charset="0"/>
            </a:endParaRPr>
          </a:p>
        </p:txBody>
      </p:sp>
      <p:pic>
        <p:nvPicPr>
          <p:cNvPr id="23556" name="Picture 11" descr="C:\Users\Susan\AppData\Local\Microsoft\Windows\Temporary Internet Files\Content.IE5\4QTPK1NL\MPj04226030000[1]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6200000">
            <a:off x="5601097" y="-113903"/>
            <a:ext cx="2438400" cy="312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xplosion 2 5"/>
          <p:cNvSpPr/>
          <p:nvPr/>
        </p:nvSpPr>
        <p:spPr>
          <a:xfrm rot="280551">
            <a:off x="41746" y="9779"/>
            <a:ext cx="5225346" cy="274028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Azucar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DOLOR!</a:t>
            </a:r>
            <a:endParaRPr lang="es-MX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FF00"/>
                </a:solidFill>
              </a:rPr>
              <a:t>¡ Ay !</a:t>
            </a:r>
            <a:endParaRPr lang="en-US" sz="9600" dirty="0">
              <a:solidFill>
                <a:srgbClr val="FFFF00"/>
              </a:solidFill>
            </a:endParaRPr>
          </a:p>
        </p:txBody>
      </p:sp>
      <p:pic>
        <p:nvPicPr>
          <p:cNvPr id="80899" name="Picture 3" descr="P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088" y="1981200"/>
            <a:ext cx="3038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PI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1113" y="1981200"/>
            <a:ext cx="31559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PI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075" y="4114800"/>
            <a:ext cx="29860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PI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8575" y="4114800"/>
            <a:ext cx="31226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228600" y="838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>
                <a:solidFill>
                  <a:srgbClr val="FFFF00"/>
                </a:solidFill>
              </a:rPr>
              <a:t>Absceso</a:t>
            </a:r>
            <a:r>
              <a:rPr lang="en-US" sz="5300" dirty="0" smtClean="0">
                <a:solidFill>
                  <a:srgbClr val="FFFF00"/>
                </a:solidFill>
              </a:rPr>
              <a:t> Dental</a:t>
            </a:r>
            <a:r>
              <a:rPr lang="en-US" sz="31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s-MX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Este niño necesita que un dentista abra el absceso y posiblemente arrancar el diente. </a:t>
            </a:r>
            <a:br>
              <a:rPr lang="es-MX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s-MX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Tiene que tomar antibióticas también.</a:t>
            </a:r>
            <a:endParaRPr lang="es-MX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667000"/>
            <a:ext cx="677442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Diagram 3"/>
          <p:cNvGraphicFramePr/>
          <p:nvPr/>
        </p:nvGraphicFramePr>
        <p:xfrm>
          <a:off x="1600200" y="2362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68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s-MX" sz="4200" dirty="0" smtClean="0">
                <a:ea typeface="ＭＳ Ｐゴシック" pitchFamily="32" charset="-128"/>
              </a:rPr>
              <a:t>Si usted cepilla y cuida a sus dientes…</a:t>
            </a:r>
            <a:endParaRPr lang="es-MX" sz="4200" dirty="0">
              <a:ea typeface="ＭＳ Ｐゴシック" pitchFamily="32" charset="-128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1066800" y="1600200"/>
            <a:ext cx="1447800" cy="1981200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67647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Vas a crecer bien y estar en bien salud </a:t>
            </a:r>
            <a:endParaRPr lang="es-MX" sz="3600" dirty="0"/>
          </a:p>
        </p:txBody>
      </p:sp>
      <p:sp>
        <p:nvSpPr>
          <p:cNvPr id="4098" name="AutoShape 2" descr="http://by146w.bay146.mail.live.com/att/GetAttachment.aspx?tnail=0&amp;messageId=4c1749a2-6a08-11df-86a5-00237de417b8&amp;Aux=4|0|8CCCC2C347F1B90|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00" name="AutoShape 4" descr="http://by146w.bay146.mail.live.com/att/GetAttachment.aspx?tnail=0&amp;messageId=4c1749a2-6a08-11df-86a5-00237de417b8&amp;Aux=4|0|8CCCC2C347F1B90|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02" name="AutoShape 6" descr="http://by146w.bay146.mail.live.com/att/GetAttachment.aspx?tnail=0&amp;messageId=4c1749a2-6a08-11df-86a5-00237de417b8&amp;Aux=4|0|8CCCC2C347F1B90|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4" name="Picture 8" descr="C:\Documents and Settings\Chahna Ekstrom\My Documents\Downloads\IMG00556-20100527-1959 (2).jpg"/>
          <p:cNvPicPr>
            <a:picLocks noChangeAspect="1" noChangeArrowheads="1"/>
          </p:cNvPicPr>
          <p:nvPr/>
        </p:nvPicPr>
        <p:blipFill>
          <a:blip r:embed="rId2" cstate="print"/>
          <a:srcRect l="44151" t="39623" r="34387" b="41887"/>
          <a:stretch>
            <a:fillRect/>
          </a:stretch>
        </p:blipFill>
        <p:spPr bwMode="auto">
          <a:xfrm>
            <a:off x="4114800" y="2514600"/>
            <a:ext cx="4363610" cy="3505200"/>
          </a:xfrm>
          <a:prstGeom prst="rect">
            <a:avLst/>
          </a:prstGeom>
          <a:noFill/>
        </p:spPr>
      </p:pic>
      <p:pic>
        <p:nvPicPr>
          <p:cNvPr id="9" name="Picture 8" descr="Toot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5334000"/>
            <a:ext cx="1357313" cy="1341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Chahna Ekstrom\Desktop\IMG_1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431925" y="-822325"/>
            <a:ext cx="6305550" cy="8407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45720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 smtClean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04800"/>
            <a:ext cx="3373680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Dientes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Infermos</a:t>
            </a:r>
            <a:endParaRPr lang="es-MX" sz="3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Cuanto </a:t>
            </a:r>
            <a:r>
              <a:rPr lang="es-MX" sz="4000" b="1" dirty="0">
                <a:solidFill>
                  <a:srgbClr val="FFFF00"/>
                </a:solidFill>
              </a:rPr>
              <a:t>cuesta a mantener dientes 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fuertes </a:t>
            </a:r>
            <a:r>
              <a:rPr lang="es-MX" sz="4000" b="1" dirty="0">
                <a:solidFill>
                  <a:srgbClr val="FFFF00"/>
                </a:solidFill>
              </a:rPr>
              <a:t>y saludables?</a:t>
            </a:r>
          </a:p>
        </p:txBody>
      </p:sp>
      <p:pic>
        <p:nvPicPr>
          <p:cNvPr id="27651" name="Picture 2" descr="colgate or cand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6858000" y="1752600"/>
            <a:ext cx="2057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5 </a:t>
            </a:r>
            <a:r>
              <a:rPr lang="es-MX" sz="3200" dirty="0" smtClean="0"/>
              <a:t>Bombón </a:t>
            </a:r>
            <a:r>
              <a:rPr lang="es-MX" sz="3200" dirty="0"/>
              <a:t>vale 10 </a:t>
            </a:r>
            <a:r>
              <a:rPr lang="es-MX" sz="3200" dirty="0" err="1"/>
              <a:t>Cordoba</a:t>
            </a:r>
            <a:endParaRPr lang="es-MX" sz="3200" dirty="0"/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7010400" y="3886200"/>
            <a:ext cx="1600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1 </a:t>
            </a:r>
            <a:r>
              <a:rPr lang="es-MX" sz="3200" dirty="0" smtClean="0"/>
              <a:t>tubo</a:t>
            </a:r>
            <a:r>
              <a:rPr lang="en-US" sz="3200" dirty="0" smtClean="0"/>
              <a:t> </a:t>
            </a:r>
            <a:r>
              <a:rPr lang="en-US" sz="3200" dirty="0"/>
              <a:t>Colgate vale 10 Cordoba</a:t>
            </a:r>
            <a:endParaRPr lang="es-MX" sz="3200" dirty="0"/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6172200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</a:rPr>
              <a:t>Que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que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es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mejor</a:t>
            </a:r>
            <a:r>
              <a:rPr lang="en-US" sz="4000" dirty="0">
                <a:solidFill>
                  <a:srgbClr val="FFFF00"/>
                </a:solidFill>
              </a:rPr>
              <a:t> a </a:t>
            </a:r>
            <a:r>
              <a:rPr lang="en-US" sz="4000" dirty="0" err="1" smtClean="0">
                <a:solidFill>
                  <a:srgbClr val="FFFF00"/>
                </a:solidFill>
              </a:rPr>
              <a:t>comprar</a:t>
            </a:r>
            <a:r>
              <a:rPr lang="en-US" sz="4000" dirty="0" smtClean="0">
                <a:solidFill>
                  <a:srgbClr val="FFFF00"/>
                </a:solidFill>
              </a:rPr>
              <a:t>?</a:t>
            </a:r>
            <a:endParaRPr lang="es-MX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oda or colga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287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</a:rPr>
              <a:t>Dos gaseosas o un tubo grande de Colgate? </a:t>
            </a:r>
          </a:p>
          <a:p>
            <a:pPr algn="ctr"/>
            <a:r>
              <a:rPr lang="es-MX" sz="3000" dirty="0" smtClean="0"/>
              <a:t>Que quiere que sus padres comprar para usted?</a:t>
            </a:r>
            <a:endParaRPr lang="es-MX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s colgate vs s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15000"/>
            <a:ext cx="9144000" cy="12311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</a:rPr>
              <a:t>Cual niño estará mas sano? ¿Que escoja usted? </a:t>
            </a:r>
          </a:p>
          <a:p>
            <a:pPr algn="ctr"/>
            <a:r>
              <a:rPr lang="es-MX" sz="2300" b="1" dirty="0" smtClean="0"/>
              <a:t>Todos  tienen bastante dinero para comprar una cepilla y una Colgate 4 veces por ano si no gastan dinero para bombón, gaseosa, y cerveza !</a:t>
            </a:r>
            <a:endParaRPr lang="es-MX" sz="23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419100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es-MX" sz="4000" b="1" dirty="0" smtClean="0">
                <a:solidFill>
                  <a:srgbClr val="FFFF00"/>
                </a:solidFill>
              </a:rPr>
              <a:t>Recuerde:</a:t>
            </a:r>
          </a:p>
          <a:p>
            <a:pPr lvl="1">
              <a:buFont typeface="Arial" pitchFamily="34" charset="0"/>
              <a:buChar char="•"/>
            </a:pPr>
            <a:r>
              <a:rPr lang="es-MX" sz="3200" dirty="0" smtClean="0"/>
              <a:t>Cepilla sus dientes después de comer! </a:t>
            </a:r>
          </a:p>
          <a:p>
            <a:pPr lvl="1">
              <a:buFont typeface="Arial" pitchFamily="34" charset="0"/>
              <a:buChar char="•"/>
            </a:pPr>
            <a:r>
              <a:rPr lang="es-MX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Pide a sus padres a llevarse al dentista</a:t>
            </a:r>
          </a:p>
          <a:p>
            <a:pPr lvl="1">
              <a:buFont typeface="Arial" pitchFamily="34" charset="0"/>
              <a:buChar char="•"/>
            </a:pPr>
            <a:r>
              <a:rPr lang="es-MX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Toma poco dulces, gaseosa y cana!</a:t>
            </a:r>
          </a:p>
          <a:p>
            <a:pPr lvl="1">
              <a:buFont typeface="Arial" pitchFamily="34" charset="0"/>
              <a:buChar char="•"/>
            </a:pPr>
            <a:r>
              <a:rPr lang="es-NI" sz="3200" dirty="0" smtClean="0"/>
              <a:t>Usa Colgate</a:t>
            </a:r>
            <a:endParaRPr lang="en-US" sz="3200" dirty="0" smtClean="0"/>
          </a:p>
          <a:p>
            <a:pPr lvl="1"/>
            <a:endParaRPr lang="en-US" sz="32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971800" y="9144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MX" sz="4400">
              <a:solidFill>
                <a:schemeClr val="tx2"/>
              </a:solidFill>
            </a:endParaRPr>
          </a:p>
        </p:txBody>
      </p:sp>
      <p:pic>
        <p:nvPicPr>
          <p:cNvPr id="5122" name="Picture 2" descr="http://www.coliccare.com/Portals/30275/images/mom-daughter-brushing-tee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"/>
            <a:ext cx="560670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humbs.dreamstime.com/thumb_48/1143324753D146K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609600"/>
            <a:ext cx="4038600" cy="44481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562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Puede</a:t>
            </a:r>
            <a:r>
              <a:rPr lang="en-US" sz="6000" dirty="0" smtClean="0"/>
              <a:t> </a:t>
            </a:r>
            <a:r>
              <a:rPr lang="en-US" sz="6000" dirty="0" err="1" smtClean="0"/>
              <a:t>Salva</a:t>
            </a:r>
            <a:r>
              <a:rPr lang="en-US" sz="6000" dirty="0" smtClean="0"/>
              <a:t> </a:t>
            </a:r>
            <a:r>
              <a:rPr lang="en-US" sz="6000" dirty="0" err="1" smtClean="0"/>
              <a:t>Tu</a:t>
            </a:r>
            <a:r>
              <a:rPr lang="en-US" sz="6000" dirty="0" smtClean="0"/>
              <a:t> </a:t>
            </a:r>
            <a:r>
              <a:rPr lang="en-US" sz="6000" dirty="0" err="1" smtClean="0"/>
              <a:t>Sonrisa</a:t>
            </a:r>
            <a:r>
              <a:rPr lang="en-US" sz="6000" dirty="0" smtClean="0"/>
              <a:t> !</a:t>
            </a:r>
            <a:endParaRPr lang="es-MX" sz="6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2133600" y="304800"/>
            <a:ext cx="6629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 smtClean="0">
                <a:solidFill>
                  <a:srgbClr val="FFFF00"/>
                </a:solidFill>
              </a:rPr>
              <a:t>Porque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es</a:t>
            </a:r>
            <a:r>
              <a:rPr lang="en-US" dirty="0" smtClean="0">
                <a:solidFill>
                  <a:srgbClr val="FFFF00"/>
                </a:solidFill>
              </a:rPr>
              <a:t> mal a </a:t>
            </a:r>
            <a:r>
              <a:rPr lang="en-US" dirty="0" err="1" smtClean="0">
                <a:solidFill>
                  <a:srgbClr val="FFFF00"/>
                </a:solidFill>
              </a:rPr>
              <a:t>tener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carias</a:t>
            </a:r>
            <a:r>
              <a:rPr lang="en-US" dirty="0" smtClean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514600" y="1524000"/>
            <a:ext cx="5562600" cy="531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>
                <a:latin typeface="Calibri" pitchFamily="34" charset="0"/>
                <a:cs typeface="Arial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CARIAS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CAUSAN INFECION</a:t>
            </a: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>
                <a:latin typeface="Calibri" pitchFamily="34" charset="0"/>
                <a:cs typeface="Arial" charset="0"/>
              </a:rPr>
              <a:t>   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CAUSAN DOLOR</a:t>
            </a:r>
            <a:endParaRPr lang="en-US" sz="2400" dirty="0">
              <a:latin typeface="Calibri" pitchFamily="34" charset="0"/>
              <a:cs typeface="Arial" charset="0"/>
            </a:endParaRPr>
          </a:p>
          <a:p>
            <a:pPr lvl="1">
              <a:lnSpc>
                <a:spcPct val="80000"/>
              </a:lnSpc>
              <a:buClr>
                <a:schemeClr val="hlink"/>
              </a:buClr>
              <a:buSzPct val="75000"/>
              <a:buFont typeface="Arial" charset="0"/>
              <a:buChar char="•"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>
                <a:latin typeface="Calibri" pitchFamily="34" charset="0"/>
                <a:cs typeface="Arial" charset="0"/>
              </a:rPr>
              <a:t>   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SON FEOS</a:t>
            </a: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400" dirty="0" smtClean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Si </a:t>
            </a:r>
            <a:r>
              <a:rPr lang="en-US" sz="3200" dirty="0" err="1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Tiene</a:t>
            </a: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Carias</a:t>
            </a:r>
            <a:r>
              <a:rPr lang="en-US" sz="32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3200" dirty="0" smtClean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 smtClean="0">
                <a:latin typeface="Calibri" pitchFamily="34" charset="0"/>
                <a:cs typeface="Arial" charset="0"/>
              </a:rPr>
              <a:t> ES DIFICILE A COMER</a:t>
            </a: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NO CRECE BIEN</a:t>
            </a: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>
                <a:latin typeface="Calibri" pitchFamily="34" charset="0"/>
                <a:cs typeface="Arial" charset="0"/>
              </a:rPr>
              <a:t> 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ES DIFICILE A HABLAR</a:t>
            </a: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400" dirty="0" smtClean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r>
              <a:rPr lang="en-US" sz="2400" dirty="0" smtClean="0">
                <a:latin typeface="Calibri" pitchFamily="34" charset="0"/>
                <a:cs typeface="Arial" charset="0"/>
              </a:rPr>
              <a:t>ES DIFICILE A CONCENTRARSE EN ESCUELA</a:t>
            </a: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  <a:buFont typeface="Arial" charset="0"/>
              <a:buChar char="•"/>
            </a:pPr>
            <a:endParaRPr lang="en-US" sz="2400" dirty="0">
              <a:latin typeface="Calibri" pitchFamily="34" charset="0"/>
              <a:cs typeface="Arial" charset="0"/>
            </a:endParaRPr>
          </a:p>
          <a:p>
            <a:pPr>
              <a:lnSpc>
                <a:spcPct val="80000"/>
              </a:lnSpc>
              <a:buSzPct val="75000"/>
            </a:pPr>
            <a:r>
              <a:rPr lang="en-US" sz="2400" dirty="0" smtClean="0">
                <a:latin typeface="Calibri" pitchFamily="34" charset="0"/>
                <a:cs typeface="Arial" charset="0"/>
              </a:rPr>
              <a:t> </a:t>
            </a:r>
            <a:endParaRPr lang="en-US" sz="2400" dirty="0">
              <a:latin typeface="Calibri" pitchFamily="34" charset="0"/>
              <a:cs typeface="Arial" charset="0"/>
            </a:endParaRPr>
          </a:p>
        </p:txBody>
      </p:sp>
      <p:pic>
        <p:nvPicPr>
          <p:cNvPr id="9220" name="Picture 59" descr="C:\Users\Susan\AppData\Local\Microsoft\Windows\Temporary Internet Files\Content.IE5\4QTPK1NL\MPj040965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172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2" descr="C:\Users\Susan\AppData\Local\Microsoft\Windows\Temporary Internet Files\Content.IE5\S9KY0ZIO\MPj0422528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276600"/>
            <a:ext cx="207264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sinusitis"/>
          <p:cNvPicPr>
            <a:picLocks noChangeAspect="1" noChangeArrowheads="1"/>
          </p:cNvPicPr>
          <p:nvPr/>
        </p:nvPicPr>
        <p:blipFill>
          <a:blip r:embed="rId4" cstate="print"/>
          <a:srcRect l="29048" t="25934" r="33574" b="16560"/>
          <a:stretch>
            <a:fillRect/>
          </a:stretch>
        </p:blipFill>
        <p:spPr bwMode="auto">
          <a:xfrm>
            <a:off x="6467475" y="2514600"/>
            <a:ext cx="22447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P1050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304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</a:rPr>
              <a:t>Carias causan infección</a:t>
            </a:r>
            <a:r>
              <a:rPr lang="es-MX" sz="2800" b="1" dirty="0">
                <a:solidFill>
                  <a:srgbClr val="FFFF00"/>
                </a:solidFill>
              </a:rPr>
              <a:t> </a:t>
            </a:r>
            <a:r>
              <a:rPr lang="es-MX" sz="2800" b="1" dirty="0" smtClean="0">
                <a:solidFill>
                  <a:srgbClr val="FFFF00"/>
                </a:solidFill>
              </a:rPr>
              <a:t>y dolor, y posiblemente, el muerto. </a:t>
            </a:r>
            <a:endParaRPr lang="es-MX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MX" dirty="0" smtClean="0">
                <a:latin typeface="Times New Roman" pitchFamily="18" charset="0"/>
                <a:cs typeface="Times New Roman" pitchFamily="18" charset="0"/>
              </a:rPr>
            </a:br>
            <a:endParaRPr lang="es-MX" dirty="0"/>
          </a:p>
        </p:txBody>
      </p:sp>
      <p:pic>
        <p:nvPicPr>
          <p:cNvPr id="6" name="Picture Placeholder 5" descr="A homemade toothbrush rack for a school class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459471"/>
            <a:ext cx="8077200" cy="48745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804862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Cada aula recibirá una </a:t>
            </a:r>
            <a:r>
              <a:rPr lang="es-MX" sz="2800" dirty="0" err="1" smtClean="0">
                <a:latin typeface="Times New Roman" pitchFamily="18" charset="0"/>
                <a:cs typeface="Times New Roman" pitchFamily="18" charset="0"/>
              </a:rPr>
              <a:t>cepillera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s-MX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Los cepilleras tendrán números</a:t>
            </a:r>
            <a:r>
              <a:rPr lang="es-MX" sz="2800" dirty="0" smtClean="0">
                <a:latin typeface="Times New Roman" pitchFamily="18" charset="0"/>
                <a:cs typeface="Times New Roman" pitchFamily="18" charset="0"/>
              </a:rPr>
              <a:t>. Ustedes van a tener un numero para que guardar su cepilla limpio para su solo.</a:t>
            </a:r>
            <a:endParaRPr lang="es-MX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MX" sz="4000" dirty="0" smtClean="0"/>
              <a:t>Como puede tener una sonrisa así? Blanco, brilloso, y sin dolor?</a:t>
            </a:r>
            <a:endParaRPr lang="es-MX" sz="4000" dirty="0"/>
          </a:p>
        </p:txBody>
      </p:sp>
      <p:pic>
        <p:nvPicPr>
          <p:cNvPr id="4" name="Content Placeholder 3" descr="P1040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3900" y="1600200"/>
            <a:ext cx="3771900" cy="5029200"/>
          </a:xfrm>
        </p:spPr>
      </p:pic>
      <p:sp>
        <p:nvSpPr>
          <p:cNvPr id="5" name="TextBox 4"/>
          <p:cNvSpPr txBox="1"/>
          <p:nvPr/>
        </p:nvSpPr>
        <p:spPr>
          <a:xfrm flipH="1">
            <a:off x="4876800" y="4397514"/>
            <a:ext cx="396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Cepillase !</a:t>
            </a:r>
            <a:endParaRPr lang="en-US" sz="660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400800" y="2057400"/>
            <a:ext cx="1219200" cy="19050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40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13772"/>
            <a:ext cx="8077200" cy="13388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NI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 cepillarse remueve la placa en que viven los bacterias que hacen hoyos en el esmalte y permiten los bacterias a entrar en el diente y enfermarlos, causando dolor.</a:t>
            </a:r>
            <a:endParaRPr lang="es-MX" sz="27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990600"/>
            <a:ext cx="8610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	       La </a:t>
            </a:r>
            <a:r>
              <a:rPr lang="en-US" sz="2800" b="1" dirty="0" err="1" smtClean="0">
                <a:solidFill>
                  <a:srgbClr val="FFFF00"/>
                </a:solidFill>
              </a:rPr>
              <a:t>mejor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manera</a:t>
            </a:r>
            <a:r>
              <a:rPr lang="en-US" sz="2800" b="1" dirty="0" smtClean="0">
                <a:solidFill>
                  <a:srgbClr val="FFFF00"/>
                </a:solidFill>
              </a:rPr>
              <a:t> de </a:t>
            </a:r>
            <a:r>
              <a:rPr lang="en-US" sz="2800" b="1" dirty="0" err="1" smtClean="0">
                <a:solidFill>
                  <a:srgbClr val="FFFF00"/>
                </a:solidFill>
              </a:rPr>
              <a:t>cepillarse</a:t>
            </a:r>
            <a:r>
              <a:rPr lang="en-US" sz="2800" b="1" dirty="0" smtClean="0">
                <a:solidFill>
                  <a:srgbClr val="FFFF00"/>
                </a:solidFill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</a:rPr>
              <a:t>todos</a:t>
            </a:r>
            <a:r>
              <a:rPr lang="en-US" sz="2800" b="1" dirty="0" smtClean="0">
                <a:solidFill>
                  <a:srgbClr val="FFFF00"/>
                </a:solidFill>
              </a:rPr>
              <a:t> los </a:t>
            </a:r>
            <a:r>
              <a:rPr lang="en-US" sz="2800" b="1" dirty="0" err="1" smtClean="0">
                <a:solidFill>
                  <a:srgbClr val="FFFF00"/>
                </a:solidFill>
              </a:rPr>
              <a:t>dias</a:t>
            </a:r>
            <a:r>
              <a:rPr lang="en-US" sz="2800" b="1" dirty="0" smtClean="0">
                <a:solidFill>
                  <a:srgbClr val="FFFF00"/>
                </a:solidFill>
              </a:rPr>
              <a:t> !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err="1" smtClean="0"/>
              <a:t>Pon</a:t>
            </a:r>
            <a:r>
              <a:rPr lang="en-US" sz="2400" dirty="0" smtClean="0"/>
              <a:t> la pasta dental en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cepillo</a:t>
            </a:r>
            <a:r>
              <a:rPr lang="en-US" sz="2400" dirty="0" smtClean="0"/>
              <a:t>. Si no </a:t>
            </a:r>
            <a:r>
              <a:rPr lang="en-US" sz="2400" dirty="0" err="1" smtClean="0"/>
              <a:t>tiene</a:t>
            </a:r>
            <a:r>
              <a:rPr lang="en-US" sz="2400" dirty="0" smtClean="0"/>
              <a:t>, </a:t>
            </a:r>
            <a:r>
              <a:rPr lang="en-US" sz="2400" dirty="0" err="1" smtClean="0"/>
              <a:t>puede</a:t>
            </a:r>
            <a:r>
              <a:rPr lang="en-US" sz="2400" dirty="0" smtClean="0"/>
              <a:t> </a:t>
            </a:r>
            <a:r>
              <a:rPr lang="en-US" sz="2400" dirty="0" err="1" smtClean="0"/>
              <a:t>usar</a:t>
            </a:r>
            <a:r>
              <a:rPr lang="en-US" sz="2400" dirty="0" smtClean="0"/>
              <a:t> </a:t>
            </a:r>
            <a:r>
              <a:rPr lang="en-US" sz="2400" dirty="0" err="1" smtClean="0"/>
              <a:t>sal</a:t>
            </a:r>
            <a:r>
              <a:rPr lang="en-US" sz="2400" dirty="0" smtClean="0"/>
              <a:t>.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err="1" smtClean="0"/>
              <a:t>Cepilla</a:t>
            </a:r>
            <a:r>
              <a:rPr lang="en-US" sz="2400" dirty="0" smtClean="0"/>
              <a:t> la parte de </a:t>
            </a:r>
            <a:r>
              <a:rPr lang="en-US" sz="2400" dirty="0" err="1" smtClean="0"/>
              <a:t>afuerra</a:t>
            </a:r>
            <a:r>
              <a:rPr lang="en-US" sz="2400" dirty="0" smtClean="0"/>
              <a:t> de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diente</a:t>
            </a:r>
            <a:r>
              <a:rPr lang="en-US" sz="2400" dirty="0" smtClean="0"/>
              <a:t>.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err="1" smtClean="0"/>
              <a:t>Cepilla</a:t>
            </a:r>
            <a:r>
              <a:rPr lang="en-US" sz="2400" dirty="0" smtClean="0"/>
              <a:t> la parte de </a:t>
            </a:r>
            <a:r>
              <a:rPr lang="en-US" sz="2400" dirty="0" err="1" smtClean="0"/>
              <a:t>adentro</a:t>
            </a:r>
            <a:r>
              <a:rPr lang="en-US" sz="2400" dirty="0" smtClean="0"/>
              <a:t> de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diente</a:t>
            </a:r>
            <a:r>
              <a:rPr lang="en-US" sz="2400" dirty="0" smtClean="0"/>
              <a:t>.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err="1" smtClean="0"/>
              <a:t>Cepilla</a:t>
            </a:r>
            <a:r>
              <a:rPr lang="en-US" sz="2400" dirty="0" smtClean="0"/>
              <a:t> la parte de </a:t>
            </a:r>
            <a:r>
              <a:rPr lang="en-US" sz="2400" dirty="0" err="1" smtClean="0"/>
              <a:t>arriba</a:t>
            </a:r>
            <a:r>
              <a:rPr lang="en-US" sz="2400" dirty="0" smtClean="0"/>
              <a:t> y de </a:t>
            </a:r>
            <a:r>
              <a:rPr lang="en-US" sz="2400" dirty="0" err="1" smtClean="0"/>
              <a:t>abajo</a:t>
            </a:r>
            <a:r>
              <a:rPr lang="en-US" sz="2400" dirty="0" smtClean="0"/>
              <a:t> de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diente</a:t>
            </a: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err="1" smtClean="0"/>
              <a:t>Debe</a:t>
            </a:r>
            <a:r>
              <a:rPr lang="en-US" sz="2400" dirty="0" smtClean="0"/>
              <a:t> </a:t>
            </a:r>
            <a:r>
              <a:rPr lang="en-US" sz="2400" dirty="0" err="1" smtClean="0"/>
              <a:t>cepillar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dos </a:t>
            </a:r>
            <a:r>
              <a:rPr lang="en-US" sz="2400" dirty="0" err="1" smtClean="0"/>
              <a:t>minutos</a:t>
            </a:r>
            <a:r>
              <a:rPr lang="en-US" sz="2400" dirty="0" smtClean="0"/>
              <a:t>, dos </a:t>
            </a:r>
            <a:r>
              <a:rPr lang="en-US" sz="2400" dirty="0" err="1" smtClean="0"/>
              <a:t>veces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dia.</a:t>
            </a:r>
          </a:p>
          <a:p>
            <a:pPr marL="457200" indent="-457200" algn="ctr"/>
            <a:endParaRPr lang="en-US" sz="2400" dirty="0"/>
          </a:p>
          <a:p>
            <a:pPr marL="457200" indent="-457200" algn="ctr"/>
            <a:r>
              <a:rPr lang="en-US" sz="2400" b="1" dirty="0" smtClean="0">
                <a:solidFill>
                  <a:srgbClr val="FFFF00"/>
                </a:solidFill>
              </a:rPr>
              <a:t>     </a:t>
            </a:r>
            <a:r>
              <a:rPr lang="en-US" sz="2800" b="1" dirty="0" smtClean="0">
                <a:solidFill>
                  <a:srgbClr val="FFFF00"/>
                </a:solidFill>
              </a:rPr>
              <a:t>Y </a:t>
            </a:r>
            <a:r>
              <a:rPr lang="en-US" sz="2800" b="1" dirty="0" err="1" smtClean="0">
                <a:solidFill>
                  <a:srgbClr val="FFFF00"/>
                </a:solidFill>
              </a:rPr>
              <a:t>tendras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una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sonrisa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brillante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sz="2400" dirty="0"/>
          </a:p>
        </p:txBody>
      </p:sp>
      <p:pic>
        <p:nvPicPr>
          <p:cNvPr id="3" name="Picture 2" descr="Toot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1524000" cy="15062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0" y="10668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n-US" sz="6700" b="1" dirty="0" err="1" smtClean="0">
                <a:solidFill>
                  <a:srgbClr val="FFFF00"/>
                </a:solidFill>
              </a:rPr>
              <a:t>Dulces</a:t>
            </a:r>
            <a:r>
              <a:rPr lang="en-US" sz="6700" b="1" dirty="0" smtClean="0">
                <a:solidFill>
                  <a:srgbClr val="FFFF00"/>
                </a:solidFill>
              </a:rPr>
              <a:t> </a:t>
            </a:r>
            <a:r>
              <a:rPr lang="en-US" sz="6700" b="1" dirty="0" err="1" smtClean="0">
                <a:solidFill>
                  <a:srgbClr val="FFFF00"/>
                </a:solidFill>
              </a:rPr>
              <a:t>hacen</a:t>
            </a:r>
            <a:r>
              <a:rPr lang="en-US" sz="6700" b="1" dirty="0" smtClean="0">
                <a:solidFill>
                  <a:srgbClr val="FFFF00"/>
                </a:solidFill>
              </a:rPr>
              <a:t> </a:t>
            </a:r>
            <a:r>
              <a:rPr lang="en-US" sz="6700" b="1" dirty="0" err="1" smtClean="0">
                <a:solidFill>
                  <a:srgbClr val="FFFF00"/>
                </a:solidFill>
              </a:rPr>
              <a:t>dientes</a:t>
            </a:r>
            <a:r>
              <a:rPr lang="en-US" sz="6700" b="1" dirty="0" smtClean="0">
                <a:solidFill>
                  <a:srgbClr val="FFFF00"/>
                </a:solidFill>
              </a:rPr>
              <a:t> </a:t>
            </a:r>
            <a:r>
              <a:rPr lang="en-US" sz="6700" b="1" dirty="0" err="1" smtClean="0">
                <a:solidFill>
                  <a:srgbClr val="FFFF00"/>
                </a:solidFill>
              </a:rPr>
              <a:t>tristes</a:t>
            </a:r>
            <a:r>
              <a:rPr lang="en-US" sz="6700" b="1" dirty="0" smtClean="0">
                <a:solidFill>
                  <a:srgbClr val="FFFF00"/>
                </a:solidFill>
              </a:rPr>
              <a:t> y </a:t>
            </a:r>
            <a:r>
              <a:rPr lang="en-US" sz="6700" b="1" dirty="0" err="1" smtClean="0">
                <a:solidFill>
                  <a:srgbClr val="FFFF00"/>
                </a:solidFill>
              </a:rPr>
              <a:t>dolorosos</a:t>
            </a:r>
            <a:r>
              <a:rPr lang="en-US" sz="6700" b="1" dirty="0" smtClean="0">
                <a:solidFill>
                  <a:srgbClr val="FFFF00"/>
                </a:solidFill>
              </a:rPr>
              <a:t> !</a:t>
            </a:r>
            <a:endParaRPr lang="en-US" sz="6700" b="1" dirty="0">
              <a:solidFill>
                <a:srgbClr val="FFFF00"/>
              </a:solidFill>
            </a:endParaRPr>
          </a:p>
        </p:txBody>
      </p:sp>
      <p:pic>
        <p:nvPicPr>
          <p:cNvPr id="16392" name="Picture 8" descr="http://www.dreamstime.com/smiling-tooth-thumb538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63013"/>
            <a:ext cx="1828800" cy="2199587"/>
          </a:xfrm>
          <a:prstGeom prst="rect">
            <a:avLst/>
          </a:prstGeom>
          <a:noFill/>
        </p:spPr>
      </p:pic>
      <p:sp>
        <p:nvSpPr>
          <p:cNvPr id="10" name="Cross 9"/>
          <p:cNvSpPr/>
          <p:nvPr/>
        </p:nvSpPr>
        <p:spPr bwMode="auto">
          <a:xfrm>
            <a:off x="2209800" y="4038600"/>
            <a:ext cx="762000" cy="762000"/>
          </a:xfrm>
          <a:prstGeom prst="plus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396" name="Picture 12" descr="http://www.imprintitems.com/sitewide/images/prod/0_foodandedibles_suckers_-_candy_-_pops_tootsie_-_pop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311236"/>
            <a:ext cx="1981200" cy="2251364"/>
          </a:xfrm>
          <a:prstGeom prst="rect">
            <a:avLst/>
          </a:prstGeom>
          <a:noFill/>
        </p:spPr>
      </p:pic>
      <p:sp>
        <p:nvSpPr>
          <p:cNvPr id="12" name="Equal 11"/>
          <p:cNvSpPr/>
          <p:nvPr/>
        </p:nvSpPr>
        <p:spPr bwMode="auto">
          <a:xfrm>
            <a:off x="5257800" y="4038600"/>
            <a:ext cx="1219200" cy="914400"/>
          </a:xfrm>
          <a:prstGeom prst="mathEqual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398" name="Picture 14" descr="http://farm4.static.flickr.com/3037/2991651775_ce997ec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971800"/>
            <a:ext cx="1823923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291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MX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MX" sz="4000" dirty="0" smtClean="0">
                <a:latin typeface="Times New Roman" pitchFamily="18" charset="0"/>
                <a:cs typeface="Times New Roman" pitchFamily="18" charset="0"/>
              </a:rPr>
            </a:br>
            <a:endParaRPr lang="es-MX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412</Words>
  <Application>Microsoft Office PowerPoint</Application>
  <PresentationFormat>On-screen Show (4:3)</PresentationFormat>
  <Paragraphs>94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Porque es mal a tener carias ?</vt:lpstr>
      <vt:lpstr>Slide 4</vt:lpstr>
      <vt:lpstr> </vt:lpstr>
      <vt:lpstr>Como puede tener una sonrisa así? Blanco, brilloso, y sin dolor?</vt:lpstr>
      <vt:lpstr>Slide 7</vt:lpstr>
      <vt:lpstr>Slide 8</vt:lpstr>
      <vt:lpstr> Dulces hacen dientes tristes y dolorosos !</vt:lpstr>
      <vt:lpstr>Como puede proteger a tus dientes?</vt:lpstr>
      <vt:lpstr>Irte regularmente al dentista para limpiar los dientes.</vt:lpstr>
      <vt:lpstr>Slide 12</vt:lpstr>
      <vt:lpstr> Como ve dientes saludables? Blancos sin hoyos o placa.</vt:lpstr>
      <vt:lpstr>Slide 14</vt:lpstr>
      <vt:lpstr>Slide 15</vt:lpstr>
      <vt:lpstr>Slide 16</vt:lpstr>
      <vt:lpstr>¡ Ay !</vt:lpstr>
      <vt:lpstr>Absceso Dental Este niño necesita que un dentista abra el absceso y posiblemente arrancar el diente.  Tiene que tomar antibióticas también.</vt:lpstr>
      <vt:lpstr>Slide 19</vt:lpstr>
      <vt:lpstr>Slide 20</vt:lpstr>
      <vt:lpstr>Slide 21</vt:lpstr>
      <vt:lpstr>Slide 22</vt:lpstr>
      <vt:lpstr>Slide 23</vt:lpstr>
      <vt:lpstr>Slide 24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45</cp:revision>
  <dcterms:created xsi:type="dcterms:W3CDTF">2010-06-07T03:11:41Z</dcterms:created>
  <dcterms:modified xsi:type="dcterms:W3CDTF">2010-11-16T20:40:57Z</dcterms:modified>
</cp:coreProperties>
</file>